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4"/>
    <p:sldMasterId id="2147483686" r:id="rId5"/>
    <p:sldMasterId id="214748368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y="5143500" cx="9144000"/>
  <p:notesSz cx="6858000" cy="9144000"/>
  <p:embeddedFontLst>
    <p:embeddedFont>
      <p:font typeface="Montserrat SemiBold"/>
      <p:regular r:id="rId36"/>
      <p:bold r:id="rId37"/>
      <p:italic r:id="rId38"/>
      <p:boldItalic r:id="rId39"/>
    </p:embeddedFont>
    <p:embeddedFont>
      <p:font typeface="Montserrat"/>
      <p:regular r:id="rId40"/>
      <p:bold r:id="rId41"/>
      <p:italic r:id="rId42"/>
      <p:boldItalic r:id="rId43"/>
    </p:embeddedFont>
    <p:embeddedFont>
      <p:font typeface="Cabin"/>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regular.fntdata"/><Relationship Id="rId20" Type="http://schemas.openxmlformats.org/officeDocument/2006/relationships/slide" Target="slides/slide13.xml"/><Relationship Id="rId42" Type="http://schemas.openxmlformats.org/officeDocument/2006/relationships/font" Target="fonts/Montserrat-italic.fntdata"/><Relationship Id="rId41" Type="http://schemas.openxmlformats.org/officeDocument/2006/relationships/font" Target="fonts/Montserrat-bold.fntdata"/><Relationship Id="rId22" Type="http://schemas.openxmlformats.org/officeDocument/2006/relationships/slide" Target="slides/slide15.xml"/><Relationship Id="rId44" Type="http://schemas.openxmlformats.org/officeDocument/2006/relationships/font" Target="fonts/Cabin-regular.fntdata"/><Relationship Id="rId21" Type="http://schemas.openxmlformats.org/officeDocument/2006/relationships/slide" Target="slides/slide14.xml"/><Relationship Id="rId43" Type="http://schemas.openxmlformats.org/officeDocument/2006/relationships/font" Target="fonts/Montserrat-boldItalic.fntdata"/><Relationship Id="rId24" Type="http://schemas.openxmlformats.org/officeDocument/2006/relationships/slide" Target="slides/slide17.xml"/><Relationship Id="rId46" Type="http://schemas.openxmlformats.org/officeDocument/2006/relationships/font" Target="fonts/Cabin-italic.fntdata"/><Relationship Id="rId23" Type="http://schemas.openxmlformats.org/officeDocument/2006/relationships/slide" Target="slides/slide16.xml"/><Relationship Id="rId45" Type="http://schemas.openxmlformats.org/officeDocument/2006/relationships/font" Target="fonts/Cabin-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47" Type="http://schemas.openxmlformats.org/officeDocument/2006/relationships/font" Target="fonts/Cabin-boldItalic.fntdata"/><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font" Target="fonts/MontserratSemiBold-bold.fntdata"/><Relationship Id="rId14" Type="http://schemas.openxmlformats.org/officeDocument/2006/relationships/slide" Target="slides/slide7.xml"/><Relationship Id="rId36" Type="http://schemas.openxmlformats.org/officeDocument/2006/relationships/font" Target="fonts/MontserratSemiBold-regular.fntdata"/><Relationship Id="rId17" Type="http://schemas.openxmlformats.org/officeDocument/2006/relationships/slide" Target="slides/slide10.xml"/><Relationship Id="rId39" Type="http://schemas.openxmlformats.org/officeDocument/2006/relationships/font" Target="fonts/MontserratSemiBold-boldItalic.fntdata"/><Relationship Id="rId16" Type="http://schemas.openxmlformats.org/officeDocument/2006/relationships/slide" Target="slides/slide9.xml"/><Relationship Id="rId38" Type="http://schemas.openxmlformats.org/officeDocument/2006/relationships/font" Target="fonts/MontserratSemiBold-italic.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274e861e8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g1274e861e8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300">
                <a:solidFill>
                  <a:schemeClr val="dk1"/>
                </a:solidFill>
              </a:rPr>
              <a:t>Welcome to the workshop: Using the BCCVL to solve environmental problems, brought to you by the EcoCommons program</a:t>
            </a:r>
            <a:endParaRPr sz="1300">
              <a:solidFill>
                <a:schemeClr val="dk1"/>
              </a:solidFill>
            </a:endParaRPr>
          </a:p>
          <a:p>
            <a:pPr indent="0" lvl="0" marL="0" rtl="0" algn="l">
              <a:lnSpc>
                <a:spcPct val="150000"/>
              </a:lnSpc>
              <a:spcBef>
                <a:spcPts val="0"/>
              </a:spcBef>
              <a:spcAft>
                <a:spcPts val="0"/>
              </a:spcAft>
              <a:buClr>
                <a:schemeClr val="dk1"/>
              </a:buClr>
              <a:buSzPts val="1100"/>
              <a:buFont typeface="Arial"/>
              <a:buNone/>
            </a:pPr>
            <a:r>
              <a:t/>
            </a:r>
            <a:endParaRPr sz="13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sz="1300">
                <a:solidFill>
                  <a:schemeClr val="dk1"/>
                </a:solidFill>
              </a:rPr>
              <a:t>Firstly, as we gather for this workshop dispersed across many physical locations, I would like to take a moment to acknowledge the various traditional owners of the lands on which we meet, including the the Traditional Custodians of the ACT, the Ngunnawal people where I am today. I acknowledge the Elders – past, present and emerging of all the lands that we work and live on, and recognise their extraordinary contributions to the cultural, economic and scientific domains that we will discuss today. </a:t>
            </a:r>
            <a:endParaRPr sz="1300">
              <a:solidFill>
                <a:schemeClr val="dk1"/>
              </a:solidFill>
            </a:endParaRPr>
          </a:p>
          <a:p>
            <a:pPr indent="0" lvl="0" marL="0" rtl="0" algn="l">
              <a:lnSpc>
                <a:spcPct val="150000"/>
              </a:lnSpc>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b="1" sz="1000">
              <a:solidFill>
                <a:schemeClr val="dk1"/>
              </a:solidFill>
              <a:latin typeface="Montserrat"/>
              <a:ea typeface="Montserrat"/>
              <a:cs typeface="Montserrat"/>
              <a:sym typeface="Montserra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274e861e8d_0_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7" name="Google Shape;477;g1274e861e8d_0_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Most algorithms produce this probability score as a continuous response ranging from 0, which represents low probability of presence to 1, which refers to a high probability of presence.</a:t>
            </a:r>
            <a:endParaRPr b="0" i="0" sz="1200" u="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To calculate the evaluation statistics, these probabilistic predictions (C) are commonly converted to a categorical prediction, which means that for any given point it is predicted whether a species could be present or absent. </a:t>
            </a:r>
            <a:endParaRPr/>
          </a:p>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This conversion is based on (C) a threshold value of the probability prediction.    </a:t>
            </a:r>
            <a:endParaRPr/>
          </a:p>
          <a:p>
            <a:pPr indent="0" lvl="0" marL="0" rtl="0" algn="l">
              <a:lnSpc>
                <a:spcPct val="100000"/>
              </a:lnSpc>
              <a:spcBef>
                <a:spcPts val="0"/>
              </a:spcBef>
              <a:spcAft>
                <a:spcPts val="0"/>
              </a:spcAft>
              <a:buSzPts val="1100"/>
              <a:buNone/>
            </a:pPr>
            <a:r>
              <a:rPr b="0" i="0" lang="en" sz="1200" u="none" strike="noStrike">
                <a:solidFill>
                  <a:schemeClr val="dk1"/>
                </a:solidFill>
                <a:latin typeface="Calibri"/>
                <a:ea typeface="Calibri"/>
                <a:cs typeface="Calibri"/>
                <a:sym typeface="Calibri"/>
              </a:rPr>
              <a:t>By convention, this threshold is often set at (C) 0.5, which means that for each location with a probability above 0.5, (C) the prediction is positive, thus the species is present, and locations with a probability below 0.5 (C) are predicted to be negative, thus the species is absent.    </a:t>
            </a:r>
            <a:endParaRPr/>
          </a:p>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However, there are a lot of different methods for selecting the threshold value depending on factors such as the overall error pattern of the model and the ratio of presence vs absence points.</a:t>
            </a:r>
            <a:endParaRPr/>
          </a:p>
          <a:p>
            <a:pPr indent="0" lvl="0" marL="0" rtl="0" algn="l">
              <a:lnSpc>
                <a:spcPct val="100000"/>
              </a:lnSpc>
              <a:spcBef>
                <a:spcPts val="0"/>
              </a:spcBef>
              <a:spcAft>
                <a:spcPts val="0"/>
              </a:spcAft>
              <a:buSzPts val="1100"/>
              <a:buNone/>
            </a:pPr>
            <a:r>
              <a:t/>
            </a:r>
            <a:endParaRPr/>
          </a:p>
        </p:txBody>
      </p:sp>
      <p:sp>
        <p:nvSpPr>
          <p:cNvPr id="478" name="Google Shape;478;g1274e861e8d_0_78: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24c0899263_0_30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8" name="Google Shape;498;g124c0899263_0_30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However, if you look up a distribution map of a species, it often shows a range rather than dots on a map. So, how do we go from specific places where individuals of a species have been observed to producing a map that gives an estimate of the distribution of that species? This is where species distribution models come into play.</a:t>
            </a:r>
            <a:endParaRPr/>
          </a:p>
          <a:p>
            <a:pPr indent="0" lvl="0" marL="0" rtl="0" algn="l">
              <a:lnSpc>
                <a:spcPct val="100000"/>
              </a:lnSpc>
              <a:spcBef>
                <a:spcPts val="0"/>
              </a:spcBef>
              <a:spcAft>
                <a:spcPts val="0"/>
              </a:spcAft>
              <a:buSzPts val="1100"/>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499" name="Google Shape;499;g124c0899263_0_3056: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222bfb50de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8" name="Google Shape;508;g1222bfb50de_0_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However, if you look up a distribution map of a species, it often shows a range rather than dots on a map. So, how do we go from specific places where individuals of a species have been observed to producing a map that gives an estimate of the distribution of that species? This is where species distribution models come into play.</a:t>
            </a:r>
            <a:endParaRPr/>
          </a:p>
          <a:p>
            <a:pPr indent="0" lvl="0" marL="0" rtl="0" algn="l">
              <a:lnSpc>
                <a:spcPct val="100000"/>
              </a:lnSpc>
              <a:spcBef>
                <a:spcPts val="0"/>
              </a:spcBef>
              <a:spcAft>
                <a:spcPts val="0"/>
              </a:spcAft>
              <a:buSzPts val="1100"/>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509" name="Google Shape;509;g1222bfb50de_0_11: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222bfb50d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8" name="Google Shape;518;g1222bfb50de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However, if you look up a distribution map of a species, it often shows a range rather than dots on a map. So, how do we go from specific places where individuals of a species have been observed to producing a map that gives an estimate of the distribution of that species? This is where species distribution models come into play.</a:t>
            </a:r>
            <a:endParaRPr/>
          </a:p>
          <a:p>
            <a:pPr indent="0" lvl="0" marL="0" rtl="0" algn="l">
              <a:lnSpc>
                <a:spcPct val="100000"/>
              </a:lnSpc>
              <a:spcBef>
                <a:spcPts val="0"/>
              </a:spcBef>
              <a:spcAft>
                <a:spcPts val="0"/>
              </a:spcAft>
              <a:buSzPts val="1100"/>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519" name="Google Shape;519;g1222bfb50de_0_0: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222bfb50de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8" name="Google Shape;528;g1222bfb50de_0_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However, if you look up a distribution map of a species, it often shows a range rather than dots on a map. So, how do we go from specific places where individuals of a species have been observed to producing a map that gives an estimate of the distribution of that species? This is where species distribution models come into play.</a:t>
            </a:r>
            <a:endParaRPr/>
          </a:p>
          <a:p>
            <a:pPr indent="0" lvl="0" marL="0" rtl="0" algn="l">
              <a:lnSpc>
                <a:spcPct val="100000"/>
              </a:lnSpc>
              <a:spcBef>
                <a:spcPts val="0"/>
              </a:spcBef>
              <a:spcAft>
                <a:spcPts val="0"/>
              </a:spcAft>
              <a:buSzPts val="1100"/>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529" name="Google Shape;529;g1222bfb50de_0_23: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222bfb50d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8" name="Google Shape;538;g1222bfb50de_0_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However, if you look up a distribution map of a species, it often shows a range rather than dots on a map. So, how do we go from specific places where individuals of a species have been observed to producing a map that gives an estimate of the distribution of that species? This is where species distribution models come into play.</a:t>
            </a:r>
            <a:endParaRPr/>
          </a:p>
          <a:p>
            <a:pPr indent="0" lvl="0" marL="0" rtl="0" algn="l">
              <a:lnSpc>
                <a:spcPct val="100000"/>
              </a:lnSpc>
              <a:spcBef>
                <a:spcPts val="0"/>
              </a:spcBef>
              <a:spcAft>
                <a:spcPts val="0"/>
              </a:spcAft>
              <a:buSzPts val="1100"/>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539" name="Google Shape;539;g1222bfb50de_0_31: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222bfb50de_0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9" name="Google Shape;549;g1222bfb50de_0_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However, if you look up a distribution map of a species, it often shows a range rather than dots on a map. So, how do we go from specific places where individuals of a species have been observed to producing a map that gives an estimate of the distribution of that species? This is where species distribution models come into play.</a:t>
            </a:r>
            <a:endParaRPr/>
          </a:p>
          <a:p>
            <a:pPr indent="0" lvl="0" marL="0" rtl="0" algn="l">
              <a:lnSpc>
                <a:spcPct val="100000"/>
              </a:lnSpc>
              <a:spcBef>
                <a:spcPts val="0"/>
              </a:spcBef>
              <a:spcAft>
                <a:spcPts val="0"/>
              </a:spcAft>
              <a:buSzPts val="1100"/>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550" name="Google Shape;550;g1222bfb50de_0_46: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274e861e8d_0_1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8" name="Google Shape;558;g1274e861e8d_0_1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However, if you look up a distribution map of a species, it often shows a range rather than dots on a map. So, how do we go from specific places where individuals of a species have been observed to producing a map that gives an estimate of the distribution of that species? This is where species distribution models come into play.</a:t>
            </a:r>
            <a:endParaRPr/>
          </a:p>
          <a:p>
            <a:pPr indent="0" lvl="0" marL="0" rtl="0" algn="l">
              <a:lnSpc>
                <a:spcPct val="100000"/>
              </a:lnSpc>
              <a:spcBef>
                <a:spcPts val="0"/>
              </a:spcBef>
              <a:spcAft>
                <a:spcPts val="0"/>
              </a:spcAft>
              <a:buSzPts val="1100"/>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559" name="Google Shape;559;g1274e861e8d_0_168: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222bfb50de_0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8" name="Google Shape;568;g1222bfb50de_0_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However, if you look up a distribution map of a species, it often shows a range rather than dots on a map. So, how do we go from specific places where individuals of a species have been observed to producing a map that gives an estimate of the distribution of that species? This is where species distribution models come into play.</a:t>
            </a:r>
            <a:endParaRPr/>
          </a:p>
          <a:p>
            <a:pPr indent="0" lvl="0" marL="0" rtl="0" algn="l">
              <a:lnSpc>
                <a:spcPct val="100000"/>
              </a:lnSpc>
              <a:spcBef>
                <a:spcPts val="0"/>
              </a:spcBef>
              <a:spcAft>
                <a:spcPts val="0"/>
              </a:spcAft>
              <a:buSzPts val="1100"/>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569" name="Google Shape;569;g1222bfb50de_0_59: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222bfb50de_0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7" name="Google Shape;577;g1222bfb50de_0_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However, if you look up a distribution map of a species, it often shows a range rather than dots on a map. So, how do we go from specific places where individuals of a species have been observed to producing a map that gives an estimate of the distribution of that species? This is where species distribution models come into play.</a:t>
            </a:r>
            <a:endParaRPr/>
          </a:p>
          <a:p>
            <a:pPr indent="0" lvl="0" marL="0" rtl="0" algn="l">
              <a:lnSpc>
                <a:spcPct val="100000"/>
              </a:lnSpc>
              <a:spcBef>
                <a:spcPts val="0"/>
              </a:spcBef>
              <a:spcAft>
                <a:spcPts val="0"/>
              </a:spcAft>
              <a:buSzPts val="1100"/>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578" name="Google Shape;578;g1222bfb50de_0_67: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24c0899263_0_15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g124c0899263_0_15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11" name="Google Shape;211;g124c0899263_0_1540: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222bfb50de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9" name="Google Shape;589;g1222bfb50de_0_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However, if you look up a distribution map of a species, it often shows a range rather than dots on a map. So, how do we go from specific places where individuals of a species have been observed to producing a map that gives an estimate of the distribution of that species? This is where species distribution models come into play.</a:t>
            </a:r>
            <a:endParaRPr/>
          </a:p>
          <a:p>
            <a:pPr indent="0" lvl="0" marL="0" rtl="0" algn="l">
              <a:lnSpc>
                <a:spcPct val="100000"/>
              </a:lnSpc>
              <a:spcBef>
                <a:spcPts val="0"/>
              </a:spcBef>
              <a:spcAft>
                <a:spcPts val="0"/>
              </a:spcAft>
              <a:buSzPts val="1100"/>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590" name="Google Shape;590;g1222bfb50de_0_88: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222bfb50de_0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8" name="Google Shape;598;g1222bfb50de_0_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However, if you look up a distribution map of a species, it often shows a range rather than dots on a map. So, how do we go from specific places where individuals of a species have been observed to producing a map that gives an estimate of the distribution of that species? This is where species distribution models come into play.</a:t>
            </a:r>
            <a:endParaRPr/>
          </a:p>
          <a:p>
            <a:pPr indent="0" lvl="0" marL="0" rtl="0" algn="l">
              <a:lnSpc>
                <a:spcPct val="100000"/>
              </a:lnSpc>
              <a:spcBef>
                <a:spcPts val="0"/>
              </a:spcBef>
              <a:spcAft>
                <a:spcPts val="0"/>
              </a:spcAft>
              <a:buSzPts val="1100"/>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599" name="Google Shape;599;g1222bfb50de_0_80: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1222bfb50de_0_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8" name="Google Shape;608;g1222bfb50de_0_10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However, if you look up a distribution map of a species, it often shows a range rather than dots on a map. So, how do we go from specific places where individuals of a species have been observed to producing a map that gives an estimate of the distribution of that species? This is where species distribution models come into play.</a:t>
            </a:r>
            <a:endParaRPr/>
          </a:p>
          <a:p>
            <a:pPr indent="0" lvl="0" marL="0" rtl="0" algn="l">
              <a:lnSpc>
                <a:spcPct val="100000"/>
              </a:lnSpc>
              <a:spcBef>
                <a:spcPts val="0"/>
              </a:spcBef>
              <a:spcAft>
                <a:spcPts val="0"/>
              </a:spcAft>
              <a:buSzPts val="1100"/>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609" name="Google Shape;609;g1222bfb50de_0_106: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222bfb50de_0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9" name="Google Shape;619;g1222bfb50de_0_1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However, if you look up a distribution map of a species, it often shows a range rather than dots on a map. So, how do we go from specific places where individuals of a species have been observed to producing a map that gives an estimate of the distribution of that species? This is where species distribution models come into play.</a:t>
            </a:r>
            <a:endParaRPr/>
          </a:p>
          <a:p>
            <a:pPr indent="0" lvl="0" marL="0" rtl="0" algn="l">
              <a:lnSpc>
                <a:spcPct val="100000"/>
              </a:lnSpc>
              <a:spcBef>
                <a:spcPts val="0"/>
              </a:spcBef>
              <a:spcAft>
                <a:spcPts val="0"/>
              </a:spcAft>
              <a:buSzPts val="1100"/>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620" name="Google Shape;620;g1222bfb50de_0_114: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222bfb50de_0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0" name="Google Shape;630;g1222bfb50de_0_1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However, if you look up a distribution map of a species, it often shows a range rather than dots on a map. So, how do we go from specific places where individuals of a species have been observed to producing a map that gives an estimate of the distribution of that species? This is where species distribution models come into play.</a:t>
            </a:r>
            <a:endParaRPr/>
          </a:p>
          <a:p>
            <a:pPr indent="0" lvl="0" marL="0" rtl="0" algn="l">
              <a:lnSpc>
                <a:spcPct val="100000"/>
              </a:lnSpc>
              <a:spcBef>
                <a:spcPts val="0"/>
              </a:spcBef>
              <a:spcAft>
                <a:spcPts val="0"/>
              </a:spcAft>
              <a:buSzPts val="1100"/>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631" name="Google Shape;631;g1222bfb50de_0_122: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274e861e8d_0_1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000">
                <a:solidFill>
                  <a:schemeClr val="dk1"/>
                </a:solidFill>
              </a:rPr>
              <a:t>You can find out more about EcoCommons on our webpage: ecocommons.org.au.</a:t>
            </a:r>
            <a:endParaRPr sz="1000">
              <a:solidFill>
                <a:schemeClr val="dk1"/>
              </a:solidFill>
            </a:endParaRPr>
          </a:p>
          <a:p>
            <a:pPr indent="0" lvl="0" marL="0" rtl="0" algn="l">
              <a:lnSpc>
                <a:spcPct val="100000"/>
              </a:lnSpc>
              <a:spcBef>
                <a:spcPts val="0"/>
              </a:spcBef>
              <a:spcAft>
                <a:spcPts val="0"/>
              </a:spcAft>
              <a:buSzPts val="1100"/>
              <a:buNone/>
            </a:pPr>
            <a:r>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To raise awareness of the current extinction crisis, we launched our webpage on Threatened Species Day which remembers the extinction of the Tasmanian tiger (</a:t>
            </a:r>
            <a:r>
              <a:rPr i="1" lang="en" sz="1000">
                <a:solidFill>
                  <a:schemeClr val="dk1"/>
                </a:solidFill>
              </a:rPr>
              <a:t>Thylacinus cynocephalus</a:t>
            </a:r>
            <a:r>
              <a:rPr lang="en" sz="1000">
                <a:solidFill>
                  <a:schemeClr val="dk1"/>
                </a:solidFill>
              </a:rPr>
              <a:t>) in 1936. EcoCommons is committed to help researchers and policy-decision makers stop further extinctions by empowering them with data and analytics to do better informed management of Australia’s 1900+ threatened species. </a:t>
            </a:r>
            <a:endParaRPr sz="1000"/>
          </a:p>
          <a:p>
            <a:pPr indent="0" lvl="0" marL="0" rtl="0" algn="l">
              <a:lnSpc>
                <a:spcPct val="100000"/>
              </a:lnSpc>
              <a:spcBef>
                <a:spcPts val="0"/>
              </a:spcBef>
              <a:spcAft>
                <a:spcPts val="0"/>
              </a:spcAft>
              <a:buClr>
                <a:schemeClr val="dk1"/>
              </a:buClr>
              <a:buSzPts val="1100"/>
              <a:buFont typeface="Arial"/>
              <a:buNone/>
            </a:pPr>
            <a:r>
              <a:t/>
            </a:r>
            <a:endParaRPr sz="1000"/>
          </a:p>
          <a:p>
            <a:pPr indent="0" lvl="0" marL="0" rtl="0" algn="l">
              <a:lnSpc>
                <a:spcPct val="100000"/>
              </a:lnSpc>
              <a:spcBef>
                <a:spcPts val="0"/>
              </a:spcBef>
              <a:spcAft>
                <a:spcPts val="0"/>
              </a:spcAft>
              <a:buClr>
                <a:schemeClr val="dk1"/>
              </a:buClr>
              <a:buSzPts val="1100"/>
              <a:buFont typeface="Arial"/>
              <a:buNone/>
            </a:pPr>
            <a:r>
              <a:rPr lang="en" sz="1000"/>
              <a:t>On our webpage you can find out:</a:t>
            </a:r>
            <a:endParaRPr sz="1000"/>
          </a:p>
          <a:p>
            <a:pPr indent="0" lvl="0" marL="0" rtl="0" algn="l">
              <a:lnSpc>
                <a:spcPct val="100000"/>
              </a:lnSpc>
              <a:spcBef>
                <a:spcPts val="0"/>
              </a:spcBef>
              <a:spcAft>
                <a:spcPts val="0"/>
              </a:spcAft>
              <a:buClr>
                <a:schemeClr val="dk1"/>
              </a:buClr>
              <a:buSzPts val="1100"/>
              <a:buFont typeface="Arial"/>
              <a:buNone/>
            </a:pPr>
            <a:r>
              <a:t/>
            </a:r>
            <a:endParaRPr sz="1000"/>
          </a:p>
          <a:p>
            <a:pPr indent="-292100" lvl="0" marL="457200" rtl="0" algn="l">
              <a:lnSpc>
                <a:spcPct val="100000"/>
              </a:lnSpc>
              <a:spcBef>
                <a:spcPts val="0"/>
              </a:spcBef>
              <a:spcAft>
                <a:spcPts val="0"/>
              </a:spcAft>
              <a:buSzPts val="1000"/>
              <a:buAutoNum type="arabicPeriod"/>
            </a:pPr>
            <a:r>
              <a:rPr lang="en" sz="1000"/>
              <a:t>How you can become </a:t>
            </a:r>
            <a:r>
              <a:rPr lang="en" sz="1000">
                <a:solidFill>
                  <a:schemeClr val="dk1"/>
                </a:solidFill>
              </a:rPr>
              <a:t>an </a:t>
            </a:r>
            <a:r>
              <a:rPr lang="en" sz="1000">
                <a:solidFill>
                  <a:srgbClr val="1EA68A"/>
                </a:solidFill>
              </a:rPr>
              <a:t>EcoCommons Pioneer </a:t>
            </a:r>
            <a:r>
              <a:rPr lang="en" sz="1000">
                <a:solidFill>
                  <a:schemeClr val="dk1"/>
                </a:solidFill>
              </a:rPr>
              <a:t>and be the first to explore and test new tools!</a:t>
            </a:r>
            <a:endParaRPr sz="1000">
              <a:solidFill>
                <a:schemeClr val="dk1"/>
              </a:solidFill>
            </a:endParaRPr>
          </a:p>
          <a:p>
            <a:pPr indent="-292100" lvl="0" marL="457200" rtl="0" algn="l">
              <a:lnSpc>
                <a:spcPct val="100000"/>
              </a:lnSpc>
              <a:spcBef>
                <a:spcPts val="0"/>
              </a:spcBef>
              <a:spcAft>
                <a:spcPts val="0"/>
              </a:spcAft>
              <a:buClr>
                <a:schemeClr val="dk1"/>
              </a:buClr>
              <a:buSzPts val="1000"/>
              <a:buAutoNum type="arabicPeriod"/>
            </a:pPr>
            <a:r>
              <a:rPr lang="en" sz="1000">
                <a:solidFill>
                  <a:schemeClr val="dk1"/>
                </a:solidFill>
              </a:rPr>
              <a:t>Follow our journey - sign up for our newsletter </a:t>
            </a:r>
            <a:endParaRPr sz="1000">
              <a:solidFill>
                <a:schemeClr val="dk1"/>
              </a:solidFill>
            </a:endParaRPr>
          </a:p>
          <a:p>
            <a:pPr indent="-292100" lvl="0" marL="457200" rtl="0" algn="l">
              <a:lnSpc>
                <a:spcPct val="100000"/>
              </a:lnSpc>
              <a:spcBef>
                <a:spcPts val="0"/>
              </a:spcBef>
              <a:spcAft>
                <a:spcPts val="0"/>
              </a:spcAft>
              <a:buClr>
                <a:schemeClr val="dk1"/>
              </a:buClr>
              <a:buSzPts val="1000"/>
              <a:buAutoNum type="arabicPeriod"/>
            </a:pPr>
            <a:r>
              <a:rPr lang="en" sz="1000">
                <a:solidFill>
                  <a:schemeClr val="dk1"/>
                </a:solidFill>
              </a:rPr>
              <a:t>Follow us on </a:t>
            </a:r>
            <a:r>
              <a:rPr lang="en" sz="1000">
                <a:solidFill>
                  <a:srgbClr val="00B0F0"/>
                </a:solidFill>
              </a:rPr>
              <a:t>twitter or LinkedIn:</a:t>
            </a:r>
            <a:r>
              <a:rPr lang="en" sz="1000">
                <a:solidFill>
                  <a:schemeClr val="dk1"/>
                </a:solidFill>
              </a:rPr>
              <a:t> </a:t>
            </a:r>
            <a:r>
              <a:rPr lang="en" sz="1000">
                <a:solidFill>
                  <a:srgbClr val="00B0F0"/>
                </a:solidFill>
              </a:rPr>
              <a:t>@EcoCommonsAus</a:t>
            </a:r>
            <a:endParaRPr sz="1000">
              <a:solidFill>
                <a:srgbClr val="00B0F0"/>
              </a:solidFill>
            </a:endParaRPr>
          </a:p>
          <a:p>
            <a:pPr indent="-292100" lvl="0" marL="457200" rtl="0" algn="l">
              <a:lnSpc>
                <a:spcPct val="100000"/>
              </a:lnSpc>
              <a:spcBef>
                <a:spcPts val="0"/>
              </a:spcBef>
              <a:spcAft>
                <a:spcPts val="0"/>
              </a:spcAft>
              <a:buClr>
                <a:srgbClr val="00B0F0"/>
              </a:buClr>
              <a:buSzPts val="1000"/>
              <a:buAutoNum type="arabicPeriod"/>
            </a:pPr>
            <a:r>
              <a:rPr lang="en" sz="1000">
                <a:solidFill>
                  <a:schemeClr val="dk1"/>
                </a:solidFill>
              </a:rPr>
              <a:t>Collaborate with us!</a:t>
            </a:r>
            <a:endParaRPr sz="1000">
              <a:solidFill>
                <a:srgbClr val="00B0F0"/>
              </a:solidFill>
            </a:endParaRPr>
          </a:p>
          <a:p>
            <a:pPr indent="0" lvl="0" marL="0" rtl="0" algn="l">
              <a:lnSpc>
                <a:spcPct val="100000"/>
              </a:lnSpc>
              <a:spcBef>
                <a:spcPts val="0"/>
              </a:spcBef>
              <a:spcAft>
                <a:spcPts val="0"/>
              </a:spcAft>
              <a:buSzPts val="1100"/>
              <a:buNone/>
            </a:pPr>
            <a:r>
              <a:t/>
            </a:r>
            <a:endParaRPr/>
          </a:p>
        </p:txBody>
      </p:sp>
      <p:sp>
        <p:nvSpPr>
          <p:cNvPr id="640" name="Google Shape;640;g1274e861e8d_0_1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124c0899263_0_24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000">
                <a:solidFill>
                  <a:schemeClr val="dk1"/>
                </a:solidFill>
              </a:rPr>
              <a:t>You can find out more about EcoCommons on our webpage: ecocommons.org.au.</a:t>
            </a:r>
            <a:endParaRPr sz="1000">
              <a:solidFill>
                <a:schemeClr val="dk1"/>
              </a:solidFill>
            </a:endParaRPr>
          </a:p>
          <a:p>
            <a:pPr indent="0" lvl="0" marL="0" rtl="0" algn="l">
              <a:lnSpc>
                <a:spcPct val="100000"/>
              </a:lnSpc>
              <a:spcBef>
                <a:spcPts val="0"/>
              </a:spcBef>
              <a:spcAft>
                <a:spcPts val="0"/>
              </a:spcAft>
              <a:buSzPts val="1100"/>
              <a:buNone/>
            </a:pPr>
            <a:r>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To raise awareness of the current extinction crisis, we launched our webpage on Threatened Species Day which remembers the extinction of the Tasmanian tiger (</a:t>
            </a:r>
            <a:r>
              <a:rPr i="1" lang="en" sz="1000">
                <a:solidFill>
                  <a:schemeClr val="dk1"/>
                </a:solidFill>
              </a:rPr>
              <a:t>Thylacinus cynocephalus</a:t>
            </a:r>
            <a:r>
              <a:rPr lang="en" sz="1000">
                <a:solidFill>
                  <a:schemeClr val="dk1"/>
                </a:solidFill>
              </a:rPr>
              <a:t>) in 1936. EcoCommons is committed to help researchers and policy-decision makers stop further extinctions by empowering them with data and analytics to do better informed management of Australia’s 1900+ threatened species. </a:t>
            </a:r>
            <a:endParaRPr sz="1000"/>
          </a:p>
          <a:p>
            <a:pPr indent="0" lvl="0" marL="0" rtl="0" algn="l">
              <a:lnSpc>
                <a:spcPct val="100000"/>
              </a:lnSpc>
              <a:spcBef>
                <a:spcPts val="0"/>
              </a:spcBef>
              <a:spcAft>
                <a:spcPts val="0"/>
              </a:spcAft>
              <a:buClr>
                <a:schemeClr val="dk1"/>
              </a:buClr>
              <a:buSzPts val="1100"/>
              <a:buFont typeface="Arial"/>
              <a:buNone/>
            </a:pPr>
            <a:r>
              <a:t/>
            </a:r>
            <a:endParaRPr sz="1000"/>
          </a:p>
          <a:p>
            <a:pPr indent="0" lvl="0" marL="0" rtl="0" algn="l">
              <a:lnSpc>
                <a:spcPct val="100000"/>
              </a:lnSpc>
              <a:spcBef>
                <a:spcPts val="0"/>
              </a:spcBef>
              <a:spcAft>
                <a:spcPts val="0"/>
              </a:spcAft>
              <a:buClr>
                <a:schemeClr val="dk1"/>
              </a:buClr>
              <a:buSzPts val="1100"/>
              <a:buFont typeface="Arial"/>
              <a:buNone/>
            </a:pPr>
            <a:r>
              <a:rPr lang="en" sz="1000"/>
              <a:t>On our webpage you can find out:</a:t>
            </a:r>
            <a:endParaRPr sz="1000"/>
          </a:p>
          <a:p>
            <a:pPr indent="0" lvl="0" marL="0" rtl="0" algn="l">
              <a:lnSpc>
                <a:spcPct val="100000"/>
              </a:lnSpc>
              <a:spcBef>
                <a:spcPts val="0"/>
              </a:spcBef>
              <a:spcAft>
                <a:spcPts val="0"/>
              </a:spcAft>
              <a:buClr>
                <a:schemeClr val="dk1"/>
              </a:buClr>
              <a:buSzPts val="1100"/>
              <a:buFont typeface="Arial"/>
              <a:buNone/>
            </a:pPr>
            <a:r>
              <a:t/>
            </a:r>
            <a:endParaRPr sz="1000"/>
          </a:p>
          <a:p>
            <a:pPr indent="-292100" lvl="0" marL="457200" rtl="0" algn="l">
              <a:lnSpc>
                <a:spcPct val="100000"/>
              </a:lnSpc>
              <a:spcBef>
                <a:spcPts val="0"/>
              </a:spcBef>
              <a:spcAft>
                <a:spcPts val="0"/>
              </a:spcAft>
              <a:buSzPts val="1000"/>
              <a:buAutoNum type="arabicPeriod"/>
            </a:pPr>
            <a:r>
              <a:rPr lang="en" sz="1000"/>
              <a:t>How you can become </a:t>
            </a:r>
            <a:r>
              <a:rPr lang="en" sz="1000">
                <a:solidFill>
                  <a:schemeClr val="dk1"/>
                </a:solidFill>
              </a:rPr>
              <a:t>an </a:t>
            </a:r>
            <a:r>
              <a:rPr lang="en" sz="1000">
                <a:solidFill>
                  <a:srgbClr val="1EA68A"/>
                </a:solidFill>
              </a:rPr>
              <a:t>EcoCommons Pioneer </a:t>
            </a:r>
            <a:r>
              <a:rPr lang="en" sz="1000">
                <a:solidFill>
                  <a:schemeClr val="dk1"/>
                </a:solidFill>
              </a:rPr>
              <a:t>and be the first to explore and test new tools!</a:t>
            </a:r>
            <a:endParaRPr sz="1000">
              <a:solidFill>
                <a:schemeClr val="dk1"/>
              </a:solidFill>
            </a:endParaRPr>
          </a:p>
          <a:p>
            <a:pPr indent="-292100" lvl="0" marL="457200" rtl="0" algn="l">
              <a:lnSpc>
                <a:spcPct val="100000"/>
              </a:lnSpc>
              <a:spcBef>
                <a:spcPts val="0"/>
              </a:spcBef>
              <a:spcAft>
                <a:spcPts val="0"/>
              </a:spcAft>
              <a:buClr>
                <a:schemeClr val="dk1"/>
              </a:buClr>
              <a:buSzPts val="1000"/>
              <a:buAutoNum type="arabicPeriod"/>
            </a:pPr>
            <a:r>
              <a:rPr lang="en" sz="1000">
                <a:solidFill>
                  <a:schemeClr val="dk1"/>
                </a:solidFill>
              </a:rPr>
              <a:t>Follow our journey - sign up for our newsletter </a:t>
            </a:r>
            <a:endParaRPr sz="1000">
              <a:solidFill>
                <a:schemeClr val="dk1"/>
              </a:solidFill>
            </a:endParaRPr>
          </a:p>
          <a:p>
            <a:pPr indent="-292100" lvl="0" marL="457200" rtl="0" algn="l">
              <a:lnSpc>
                <a:spcPct val="100000"/>
              </a:lnSpc>
              <a:spcBef>
                <a:spcPts val="0"/>
              </a:spcBef>
              <a:spcAft>
                <a:spcPts val="0"/>
              </a:spcAft>
              <a:buClr>
                <a:schemeClr val="dk1"/>
              </a:buClr>
              <a:buSzPts val="1000"/>
              <a:buAutoNum type="arabicPeriod"/>
            </a:pPr>
            <a:r>
              <a:rPr lang="en" sz="1000">
                <a:solidFill>
                  <a:schemeClr val="dk1"/>
                </a:solidFill>
              </a:rPr>
              <a:t>Follow us on </a:t>
            </a:r>
            <a:r>
              <a:rPr lang="en" sz="1000">
                <a:solidFill>
                  <a:srgbClr val="00B0F0"/>
                </a:solidFill>
              </a:rPr>
              <a:t>twitter or LinkedIn:</a:t>
            </a:r>
            <a:r>
              <a:rPr lang="en" sz="1000">
                <a:solidFill>
                  <a:schemeClr val="dk1"/>
                </a:solidFill>
              </a:rPr>
              <a:t> </a:t>
            </a:r>
            <a:r>
              <a:rPr lang="en" sz="1000">
                <a:solidFill>
                  <a:srgbClr val="00B0F0"/>
                </a:solidFill>
              </a:rPr>
              <a:t>@EcoCommonsAus</a:t>
            </a:r>
            <a:endParaRPr sz="1000">
              <a:solidFill>
                <a:srgbClr val="00B0F0"/>
              </a:solidFill>
            </a:endParaRPr>
          </a:p>
          <a:p>
            <a:pPr indent="-292100" lvl="0" marL="457200" rtl="0" algn="l">
              <a:lnSpc>
                <a:spcPct val="100000"/>
              </a:lnSpc>
              <a:spcBef>
                <a:spcPts val="0"/>
              </a:spcBef>
              <a:spcAft>
                <a:spcPts val="0"/>
              </a:spcAft>
              <a:buClr>
                <a:srgbClr val="00B0F0"/>
              </a:buClr>
              <a:buSzPts val="1000"/>
              <a:buAutoNum type="arabicPeriod"/>
            </a:pPr>
            <a:r>
              <a:rPr lang="en" sz="1000">
                <a:solidFill>
                  <a:schemeClr val="dk1"/>
                </a:solidFill>
              </a:rPr>
              <a:t>Collaborate with us!</a:t>
            </a:r>
            <a:endParaRPr sz="1000">
              <a:solidFill>
                <a:srgbClr val="00B0F0"/>
              </a:solidFill>
            </a:endParaRPr>
          </a:p>
          <a:p>
            <a:pPr indent="0" lvl="0" marL="0" rtl="0" algn="l">
              <a:lnSpc>
                <a:spcPct val="100000"/>
              </a:lnSpc>
              <a:spcBef>
                <a:spcPts val="0"/>
              </a:spcBef>
              <a:spcAft>
                <a:spcPts val="0"/>
              </a:spcAft>
              <a:buSzPts val="1100"/>
              <a:buNone/>
            </a:pPr>
            <a:r>
              <a:t/>
            </a:r>
            <a:endParaRPr/>
          </a:p>
        </p:txBody>
      </p:sp>
      <p:sp>
        <p:nvSpPr>
          <p:cNvPr id="651" name="Google Shape;651;g124c0899263_0_24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124c0899263_0_24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0" name="Google Shape;660;g124c0899263_0_24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1" name="Google Shape;661;g124c0899263_0_24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124c0899263_0_24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9" name="Google Shape;669;g124c0899263_0_24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24c0899263_0_16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g124c0899263_0_16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Geographic models only use presence data, and no environmental data(C). The models use simple algorithms that predict that a species is present at sites within a certain shape or distance around the occurrence points (C). An example is the convex hull model that draws a shape around the outermost occurrence points (a convex hull) and predicts that a species can be present anywhere within the convex hull, and will be absent outside the convex hull. Because geographic models do not take into account the environmental conditions of occurrence sites, they are often not considered as true species distribution models. But they provide a good method to get a quick idea of the spatial extent of a species.</a:t>
            </a:r>
            <a:endParaRPr/>
          </a:p>
        </p:txBody>
      </p:sp>
      <p:sp>
        <p:nvSpPr>
          <p:cNvPr id="221" name="Google Shape;221;g124c0899263_0_1673: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24c0899263_0_17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 name="Google Shape;260;g124c0899263_0_17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Profile models are the most basic true species distribution models. Like geographic models, they also use only occurrence data, but these models do use environmental data as well. The best known profile method is Bioclim</a:t>
            </a:r>
            <a:r>
              <a:rPr lang="en" sz="1200">
                <a:solidFill>
                  <a:schemeClr val="dk1"/>
                </a:solidFill>
                <a:latin typeface="Calibri"/>
                <a:ea typeface="Calibri"/>
                <a:cs typeface="Calibri"/>
                <a:sym typeface="Calibri"/>
              </a:rPr>
              <a:t> </a:t>
            </a:r>
            <a:r>
              <a:rPr b="0" i="0" lang="en" sz="1200" u="none" strike="noStrike">
                <a:solidFill>
                  <a:schemeClr val="dk1"/>
                </a:solidFill>
                <a:latin typeface="Calibri"/>
                <a:ea typeface="Calibri"/>
                <a:cs typeface="Calibri"/>
                <a:sym typeface="Calibri"/>
              </a:rPr>
              <a:t>(C) which is considered as the first species distribution model. Bioclim constructs the suitable environmental space as a bounding box around the minimum and maximum values of the environmental variables for all occurrences (C). The green area (C) within the bounding box represents the suitable environmental conditions for a species to survive. With multiple variables, this results in a multi-dimensional rectilinear envelope ((C)</a:t>
            </a:r>
            <a:endParaRPr b="0" i="0" sz="1200" u="none" strike="noStrike">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b="0" i="0" lang="en" sz="1200" u="none" strike="noStrike">
                <a:solidFill>
                  <a:schemeClr val="dk1"/>
                </a:solidFill>
                <a:latin typeface="Calibri"/>
                <a:ea typeface="Calibri"/>
                <a:cs typeface="Calibri"/>
                <a:sym typeface="Calibri"/>
              </a:rPr>
              <a:t>Profile models can only handle continuous predictors, and do not take into account interactions between environmental variables. </a:t>
            </a:r>
            <a:br>
              <a:rPr lang="en"/>
            </a:br>
            <a:endParaRPr/>
          </a:p>
        </p:txBody>
      </p:sp>
      <p:sp>
        <p:nvSpPr>
          <p:cNvPr id="261" name="Google Shape;261;g124c0899263_0_1712: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24c0899263_0_17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g124c0899263_0_17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Statistical regression models need both presence and absence data. These models also use environmental data, and the algorithms use all the data available to estimate the coefficients of the environmental variables, and they construct a function that best describes the effect of those variables on species occurrence. Statistical regression models can handle both continuous and categorical predictors and also include interactions between those variables. Three popular statistical algorithms for species distribution modelling are generalized linear models, generalized additive models and multivariate adaptive regression splines.</a:t>
            </a:r>
            <a:endParaRPr/>
          </a:p>
        </p:txBody>
      </p:sp>
      <p:sp>
        <p:nvSpPr>
          <p:cNvPr id="332" name="Google Shape;332;g124c0899263_0_1782: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24c0899263_0_18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 name="Google Shape;356;g124c0899263_0_180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b="0" i="0" lang="en" sz="1200" u="none" strike="noStrike">
                <a:solidFill>
                  <a:schemeClr val="dk1"/>
                </a:solidFill>
                <a:latin typeface="Calibri"/>
                <a:ea typeface="Calibri"/>
                <a:cs typeface="Calibri"/>
                <a:sym typeface="Calibri"/>
              </a:rPr>
              <a:t>The last group is machine learning models, which also use environmental data. While statistical models use all data to build the function, machine learning models typically train the model on one part of the dataset and the other part to assess the accuracy of the model. Most machine learning models use both presence and absence data, but there is one exception. </a:t>
            </a:r>
            <a:endParaRPr/>
          </a:p>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This is Maxent, which predicts species occurrences by finding the distribution that is most spread out, or the closest to uniform, while taking into account the limits of the environmental variables of known locations.</a:t>
            </a:r>
            <a:endParaRPr/>
          </a:p>
          <a:p>
            <a:pPr indent="0" lvl="0" marL="0" rtl="0" algn="l">
              <a:lnSpc>
                <a:spcPct val="100000"/>
              </a:lnSpc>
              <a:spcBef>
                <a:spcPts val="0"/>
              </a:spcBef>
              <a:spcAft>
                <a:spcPts val="0"/>
              </a:spcAft>
              <a:buSzPts val="1100"/>
              <a:buNone/>
            </a:pPr>
            <a:r>
              <a:rPr b="0" i="0" lang="en" sz="1200" u="none" strike="noStrike">
                <a:solidFill>
                  <a:schemeClr val="dk1"/>
                </a:solidFill>
                <a:latin typeface="Calibri"/>
                <a:ea typeface="Calibri"/>
                <a:cs typeface="Calibri"/>
                <a:sym typeface="Calibri"/>
              </a:rPr>
              <a:t>Then we have tree-based models, which predict species occurrence probabilities based on decision trees, and the last machine learning model available in the BCCVL are artificial neural networks.  </a:t>
            </a:r>
            <a:endParaRPr/>
          </a:p>
        </p:txBody>
      </p:sp>
      <p:sp>
        <p:nvSpPr>
          <p:cNvPr id="357" name="Google Shape;357;g124c0899263_0_1806: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24c0899263_0_18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4" name="Google Shape;444;g124c0899263_0_18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
              <a:t>Firstly, the data that you have available or want to use might limit some of your options. </a:t>
            </a:r>
            <a:endParaRPr/>
          </a:p>
          <a:p>
            <a:pPr indent="0" lvl="0" marL="0" rtl="0" algn="l">
              <a:lnSpc>
                <a:spcPct val="100000"/>
              </a:lnSpc>
              <a:spcBef>
                <a:spcPts val="0"/>
              </a:spcBef>
              <a:spcAft>
                <a:spcPts val="0"/>
              </a:spcAft>
              <a:buSzPts val="1100"/>
              <a:buNone/>
            </a:pPr>
            <a:r>
              <a:rPr lang="en"/>
              <a:t>(C) If you don’t have any environmental data available or the environmental data is not appropriate for your species, you are limited to a geographical model, which mostly gives just an indication of the range of a species.</a:t>
            </a:r>
            <a:endParaRPr/>
          </a:p>
          <a:p>
            <a:pPr indent="0" lvl="0" marL="0" rtl="0" algn="l">
              <a:lnSpc>
                <a:spcPct val="100000"/>
              </a:lnSpc>
              <a:spcBef>
                <a:spcPts val="0"/>
              </a:spcBef>
              <a:spcAft>
                <a:spcPts val="0"/>
              </a:spcAft>
              <a:buSzPts val="1100"/>
              <a:buNone/>
            </a:pPr>
            <a:r>
              <a:rPr lang="en"/>
              <a:t>(C) If you do have data on environmental conditions, then you can design a true species distribution model. </a:t>
            </a:r>
            <a:endParaRPr/>
          </a:p>
          <a:p>
            <a:pPr indent="0" lvl="0" marL="0" rtl="0" algn="l">
              <a:lnSpc>
                <a:spcPct val="100000"/>
              </a:lnSpc>
              <a:spcBef>
                <a:spcPts val="0"/>
              </a:spcBef>
              <a:spcAft>
                <a:spcPts val="0"/>
              </a:spcAft>
              <a:buSzPts val="1100"/>
              <a:buNone/>
            </a:pPr>
            <a:r>
              <a:rPr lang="en"/>
              <a:t>(C) The next step is to look at the availability of your species data. </a:t>
            </a:r>
            <a:endParaRPr/>
          </a:p>
          <a:p>
            <a:pPr indent="0" lvl="0" marL="0" rtl="0" algn="l">
              <a:lnSpc>
                <a:spcPct val="100000"/>
              </a:lnSpc>
              <a:spcBef>
                <a:spcPts val="0"/>
              </a:spcBef>
              <a:spcAft>
                <a:spcPts val="0"/>
              </a:spcAft>
              <a:buSzPts val="1100"/>
              <a:buNone/>
            </a:pPr>
            <a:r>
              <a:rPr lang="en"/>
              <a:t>(C) If you only have presence data, you can choose to run a simple profile model, such as Bioclim. </a:t>
            </a:r>
            <a:endParaRPr/>
          </a:p>
          <a:p>
            <a:pPr indent="0" lvl="0" marL="0" rtl="0" algn="l">
              <a:lnSpc>
                <a:spcPct val="100000"/>
              </a:lnSpc>
              <a:spcBef>
                <a:spcPts val="0"/>
              </a:spcBef>
              <a:spcAft>
                <a:spcPts val="0"/>
              </a:spcAft>
              <a:buSzPts val="1100"/>
              <a:buNone/>
            </a:pPr>
            <a:r>
              <a:rPr lang="en"/>
              <a:t>(C) An alternative if you only have presence data, is Maxent, which is a presence-background model that contrast the environmental conditions of presence locations with all available locations. </a:t>
            </a:r>
            <a:endParaRPr/>
          </a:p>
          <a:p>
            <a:pPr indent="0" lvl="0" marL="0" rtl="0" algn="l">
              <a:lnSpc>
                <a:spcPct val="100000"/>
              </a:lnSpc>
              <a:spcBef>
                <a:spcPts val="0"/>
              </a:spcBef>
              <a:spcAft>
                <a:spcPts val="0"/>
              </a:spcAft>
              <a:buSzPts val="1100"/>
              <a:buNone/>
            </a:pPr>
            <a:r>
              <a:rPr lang="en"/>
              <a:t>(C) Alternatives to presence only and presence-background models are presence-absence models with either true absence or pseudo-absence data. These can either be statistical or machine learning models.</a:t>
            </a:r>
            <a:endParaRPr/>
          </a:p>
          <a:p>
            <a:pPr indent="0" lvl="0" marL="0" rtl="0" algn="l">
              <a:lnSpc>
                <a:spcPct val="100000"/>
              </a:lnSpc>
              <a:spcBef>
                <a:spcPts val="0"/>
              </a:spcBef>
              <a:spcAft>
                <a:spcPts val="0"/>
              </a:spcAft>
              <a:buSzPts val="1100"/>
              <a:buNone/>
            </a:pPr>
            <a:r>
              <a:t/>
            </a:r>
            <a:endParaRPr/>
          </a:p>
        </p:txBody>
      </p:sp>
      <p:sp>
        <p:nvSpPr>
          <p:cNvPr id="445" name="Google Shape;445;g124c0899263_0_1893: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24c0899263_0_1908:notes"/>
          <p:cNvSpPr/>
          <p:nvPr>
            <p:ph idx="2" type="sldImg"/>
          </p:nvPr>
        </p:nvSpPr>
        <p:spPr>
          <a:xfrm>
            <a:off x="-1492250" y="914400"/>
            <a:ext cx="8127900" cy="4572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0" name="Google Shape;460;g124c0899263_0_190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b="0" i="0" lang="en" sz="1200" u="none" strike="noStrike">
                <a:solidFill>
                  <a:schemeClr val="dk1"/>
                </a:solidFill>
                <a:latin typeface="Calibri"/>
                <a:ea typeface="Calibri"/>
                <a:cs typeface="Calibri"/>
                <a:sym typeface="Calibri"/>
              </a:rPr>
              <a:t>There is a variety of different outputs that your species distribution model will produce that you can use to draw conclusions about the distribution of your species. </a:t>
            </a:r>
            <a:endParaRPr b="0" i="0" sz="1200" u="none" strike="noStrike">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b="0" i="0" lang="en" sz="1200" u="none" strike="noStrike">
                <a:solidFill>
                  <a:schemeClr val="dk1"/>
                </a:solidFill>
                <a:latin typeface="Calibri"/>
                <a:ea typeface="Calibri"/>
                <a:cs typeface="Calibri"/>
                <a:sym typeface="Calibri"/>
              </a:rPr>
              <a:t>You can check the predictive performance of the model with a whole bunch of so-called evaluation statistics. But before you look at the stats, it is always good to </a:t>
            </a:r>
            <a:endParaRPr b="0" i="0" sz="1200" u="none" strike="noStrike">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b="0" i="0" lang="en" sz="1200" u="none" strike="noStrike">
                <a:solidFill>
                  <a:schemeClr val="dk1"/>
                </a:solidFill>
                <a:latin typeface="Calibri"/>
                <a:ea typeface="Calibri"/>
                <a:cs typeface="Calibri"/>
                <a:sym typeface="Calibri"/>
              </a:rPr>
              <a:t>to do a reality check of the visual outputs such as the predicted distribution map and the response curves of the environmental variables.</a:t>
            </a:r>
            <a:endParaRPr/>
          </a:p>
          <a:p>
            <a:pPr indent="0" lvl="0" marL="0" rtl="0" algn="l">
              <a:lnSpc>
                <a:spcPct val="100000"/>
              </a:lnSpc>
              <a:spcBef>
                <a:spcPts val="0"/>
              </a:spcBef>
              <a:spcAft>
                <a:spcPts val="0"/>
              </a:spcAft>
              <a:buSzPts val="1100"/>
              <a:buNone/>
            </a:pPr>
            <a:r>
              <a:rPr b="0" i="0" lang="en" sz="1200" u="none" strike="noStrike">
                <a:solidFill>
                  <a:schemeClr val="dk1"/>
                </a:solidFill>
                <a:latin typeface="Calibri"/>
                <a:ea typeface="Calibri"/>
                <a:cs typeface="Calibri"/>
                <a:sym typeface="Calibri"/>
              </a:rPr>
              <a:t>Let’s have a look at those first.</a:t>
            </a:r>
            <a:endParaRPr/>
          </a:p>
          <a:p>
            <a:pPr indent="0" lvl="0" marL="0" rtl="0" algn="l">
              <a:lnSpc>
                <a:spcPct val="100000"/>
              </a:lnSpc>
              <a:spcBef>
                <a:spcPts val="0"/>
              </a:spcBef>
              <a:spcAft>
                <a:spcPts val="0"/>
              </a:spcAft>
              <a:buSzPts val="1100"/>
              <a:buNone/>
            </a:pPr>
            <a:r>
              <a:t/>
            </a:r>
            <a:endParaRPr/>
          </a:p>
        </p:txBody>
      </p:sp>
      <p:sp>
        <p:nvSpPr>
          <p:cNvPr id="461" name="Google Shape;461;g124c0899263_0_1908: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24c0899263_0_19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7" name="Google Shape;467;g124c0899263_0_19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
              <a:t>Each of the algorithms have their own assumptions and limitations with regards to the input data. </a:t>
            </a:r>
            <a:endParaRPr/>
          </a:p>
          <a:p>
            <a:pPr indent="0" lvl="0" marL="0" marR="0" rtl="0" algn="l">
              <a:lnSpc>
                <a:spcPct val="100000"/>
              </a:lnSpc>
              <a:spcBef>
                <a:spcPts val="0"/>
              </a:spcBef>
              <a:spcAft>
                <a:spcPts val="0"/>
              </a:spcAft>
              <a:buClr>
                <a:schemeClr val="dk1"/>
              </a:buClr>
              <a:buSzPts val="1200"/>
              <a:buFont typeface="Calibri"/>
              <a:buNone/>
            </a:pPr>
            <a:r>
              <a:rPr lang="en"/>
              <a:t>As I mentioned earlier, (C) profile models are not able to include categorical predictors or interactions. They generally show poorer performance compared to presence-absence or presence-background models.</a:t>
            </a:r>
            <a:endParaRPr/>
          </a:p>
          <a:p>
            <a:pPr indent="0" lvl="0" marL="0" marR="0" rtl="0" algn="l">
              <a:lnSpc>
                <a:spcPct val="100000"/>
              </a:lnSpc>
              <a:spcBef>
                <a:spcPts val="0"/>
              </a:spcBef>
              <a:spcAft>
                <a:spcPts val="0"/>
              </a:spcAft>
              <a:buClr>
                <a:schemeClr val="dk1"/>
              </a:buClr>
              <a:buSzPts val="1200"/>
              <a:buFont typeface="Calibri"/>
              <a:buNone/>
            </a:pPr>
            <a:r>
              <a:rPr lang="en"/>
              <a:t>(C) Statistical models tend to be more sensitive to outliers and missing data compared to the machine learning models. </a:t>
            </a:r>
            <a:endParaRPr/>
          </a:p>
          <a:p>
            <a:pPr indent="0" lvl="0" marL="0" marR="0" rtl="0" algn="l">
              <a:lnSpc>
                <a:spcPct val="100000"/>
              </a:lnSpc>
              <a:spcBef>
                <a:spcPts val="0"/>
              </a:spcBef>
              <a:spcAft>
                <a:spcPts val="0"/>
              </a:spcAft>
              <a:buClr>
                <a:schemeClr val="dk1"/>
              </a:buClr>
              <a:buSzPts val="1200"/>
              <a:buFont typeface="Calibri"/>
              <a:buNone/>
            </a:pPr>
            <a:r>
              <a:rPr lang="en"/>
              <a:t>(C) But machine learning models are more sensitive to overfitting the data. (C) MaxEnt has an inbuilt process to avoid overfitting. </a:t>
            </a:r>
            <a:endParaRPr/>
          </a:p>
          <a:p>
            <a:pPr indent="0" lvl="0" marL="0" marR="0" rtl="0" algn="l">
              <a:lnSpc>
                <a:spcPct val="100000"/>
              </a:lnSpc>
              <a:spcBef>
                <a:spcPts val="0"/>
              </a:spcBef>
              <a:spcAft>
                <a:spcPts val="0"/>
              </a:spcAft>
              <a:buClr>
                <a:schemeClr val="dk1"/>
              </a:buClr>
              <a:buSzPts val="1200"/>
              <a:buFont typeface="Calibri"/>
              <a:buNone/>
            </a:pPr>
            <a:r>
              <a:rPr lang="en"/>
              <a:t>An advantage of machine learning models, though, is that they (C) are able to handle large datasets. (C) However, if you don’t have many occurrence points available, MaxEnt or a statistical model might work better.</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
              <a:t>Keep in mind that this guide is not exclusive, and in general it is advised to run multiple models and compare their outcomes. </a:t>
            </a:r>
            <a:endParaRPr/>
          </a:p>
          <a:p>
            <a:pPr indent="0" lvl="0" marL="0" rtl="0" algn="l">
              <a:lnSpc>
                <a:spcPct val="100000"/>
              </a:lnSpc>
              <a:spcBef>
                <a:spcPts val="0"/>
              </a:spcBef>
              <a:spcAft>
                <a:spcPts val="0"/>
              </a:spcAft>
              <a:buSzPts val="1100"/>
              <a:buNone/>
            </a:pPr>
            <a:r>
              <a:t/>
            </a:r>
            <a:endParaRPr/>
          </a:p>
        </p:txBody>
      </p:sp>
      <p:sp>
        <p:nvSpPr>
          <p:cNvPr id="468" name="Google Shape;468;g124c0899263_0_1914: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4" name="Shape 54"/>
        <p:cNvGrpSpPr/>
        <p:nvPr/>
      </p:nvGrpSpPr>
      <p:grpSpPr>
        <a:xfrm>
          <a:off x="0" y="0"/>
          <a:ext cx="0" cy="0"/>
          <a:chOff x="0" y="0"/>
          <a:chExt cx="0" cy="0"/>
        </a:xfrm>
      </p:grpSpPr>
      <p:sp>
        <p:nvSpPr>
          <p:cNvPr id="55" name="Google Shape;55;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6" name="Google Shape;56;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8" name="Shape 58"/>
        <p:cNvGrpSpPr/>
        <p:nvPr/>
      </p:nvGrpSpPr>
      <p:grpSpPr>
        <a:xfrm>
          <a:off x="0" y="0"/>
          <a:ext cx="0" cy="0"/>
          <a:chOff x="0" y="0"/>
          <a:chExt cx="0" cy="0"/>
        </a:xfrm>
      </p:grpSpPr>
      <p:sp>
        <p:nvSpPr>
          <p:cNvPr id="59" name="Google Shape;59;p15"/>
          <p:cNvSpPr txBox="1"/>
          <p:nvPr>
            <p:ph type="title"/>
          </p:nvPr>
        </p:nvSpPr>
        <p:spPr>
          <a:xfrm>
            <a:off x="457200" y="205979"/>
            <a:ext cx="8229600" cy="857400"/>
          </a:xfrm>
          <a:prstGeom prst="rect">
            <a:avLst/>
          </a:prstGeom>
          <a:noFill/>
          <a:ln>
            <a:noFill/>
          </a:ln>
        </p:spPr>
        <p:txBody>
          <a:bodyPr anchorCtr="0" anchor="ctr" bIns="45700" lIns="91400" spcFirstLastPara="1" rIns="91400" wrap="square" tIns="45700">
            <a:noAutofit/>
          </a:bodyPr>
          <a:lstStyle>
            <a:lvl1pPr lvl="0" rtl="0" algn="ct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0" name="Google Shape;60;p15"/>
          <p:cNvSpPr txBox="1"/>
          <p:nvPr>
            <p:ph idx="1" type="body"/>
          </p:nvPr>
        </p:nvSpPr>
        <p:spPr>
          <a:xfrm>
            <a:off x="457200" y="1200151"/>
            <a:ext cx="8229600" cy="3394500"/>
          </a:xfrm>
          <a:prstGeom prst="rect">
            <a:avLst/>
          </a:prstGeom>
          <a:noFill/>
          <a:ln>
            <a:noFill/>
          </a:ln>
        </p:spPr>
        <p:txBody>
          <a:bodyPr anchorCtr="0" anchor="t" bIns="45700" lIns="91400" spcFirstLastPara="1" rIns="91400" wrap="square" tIns="45700">
            <a:noAutofit/>
          </a:bodyPr>
          <a:lstStyle>
            <a:lvl1pPr indent="-342900" lvl="0" marL="457200" rtl="0" algn="l">
              <a:lnSpc>
                <a:spcPct val="115000"/>
              </a:lnSpc>
              <a:spcBef>
                <a:spcPts val="360"/>
              </a:spcBef>
              <a:spcAft>
                <a:spcPts val="0"/>
              </a:spcAft>
              <a:buClr>
                <a:schemeClr val="dk1"/>
              </a:buClr>
              <a:buSzPts val="1800"/>
              <a:buChar char="●"/>
              <a:defRPr/>
            </a:lvl1pPr>
            <a:lvl2pPr indent="-342900" lvl="1" marL="914400" rtl="0" algn="l">
              <a:lnSpc>
                <a:spcPct val="115000"/>
              </a:lnSpc>
              <a:spcBef>
                <a:spcPts val="1600"/>
              </a:spcBef>
              <a:spcAft>
                <a:spcPts val="0"/>
              </a:spcAft>
              <a:buClr>
                <a:schemeClr val="dk1"/>
              </a:buClr>
              <a:buSzPts val="1800"/>
              <a:buChar char="○"/>
              <a:defRPr/>
            </a:lvl2pPr>
            <a:lvl3pPr indent="-342900" lvl="2" marL="1371600" rtl="0" algn="l">
              <a:lnSpc>
                <a:spcPct val="115000"/>
              </a:lnSpc>
              <a:spcBef>
                <a:spcPts val="1600"/>
              </a:spcBef>
              <a:spcAft>
                <a:spcPts val="0"/>
              </a:spcAft>
              <a:buClr>
                <a:schemeClr val="dk1"/>
              </a:buClr>
              <a:buSzPts val="1800"/>
              <a:buChar char="■"/>
              <a:defRPr/>
            </a:lvl3pPr>
            <a:lvl4pPr indent="-342900" lvl="3" marL="1828800" rtl="0" algn="l">
              <a:lnSpc>
                <a:spcPct val="115000"/>
              </a:lnSpc>
              <a:spcBef>
                <a:spcPts val="1600"/>
              </a:spcBef>
              <a:spcAft>
                <a:spcPts val="0"/>
              </a:spcAft>
              <a:buClr>
                <a:schemeClr val="dk1"/>
              </a:buClr>
              <a:buSzPts val="1800"/>
              <a:buChar char="●"/>
              <a:defRPr/>
            </a:lvl4pPr>
            <a:lvl5pPr indent="-342900" lvl="4" marL="2286000" rtl="0" algn="l">
              <a:lnSpc>
                <a:spcPct val="115000"/>
              </a:lnSpc>
              <a:spcBef>
                <a:spcPts val="1600"/>
              </a:spcBef>
              <a:spcAft>
                <a:spcPts val="0"/>
              </a:spcAft>
              <a:buClr>
                <a:schemeClr val="dk1"/>
              </a:buClr>
              <a:buSzPts val="1800"/>
              <a:buChar char="○"/>
              <a:defRPr/>
            </a:lvl5pPr>
            <a:lvl6pPr indent="-342900" lvl="5" marL="2743200" rtl="0" algn="l">
              <a:lnSpc>
                <a:spcPct val="115000"/>
              </a:lnSpc>
              <a:spcBef>
                <a:spcPts val="1600"/>
              </a:spcBef>
              <a:spcAft>
                <a:spcPts val="0"/>
              </a:spcAft>
              <a:buClr>
                <a:schemeClr val="dk1"/>
              </a:buClr>
              <a:buSzPts val="1800"/>
              <a:buChar char="■"/>
              <a:defRPr/>
            </a:lvl6pPr>
            <a:lvl7pPr indent="-342900" lvl="6" marL="3200400" rtl="0" algn="l">
              <a:lnSpc>
                <a:spcPct val="115000"/>
              </a:lnSpc>
              <a:spcBef>
                <a:spcPts val="1600"/>
              </a:spcBef>
              <a:spcAft>
                <a:spcPts val="0"/>
              </a:spcAft>
              <a:buClr>
                <a:schemeClr val="dk1"/>
              </a:buClr>
              <a:buSzPts val="1800"/>
              <a:buChar char="●"/>
              <a:defRPr/>
            </a:lvl7pPr>
            <a:lvl8pPr indent="-342900" lvl="7" marL="3657600" rtl="0" algn="l">
              <a:lnSpc>
                <a:spcPct val="115000"/>
              </a:lnSpc>
              <a:spcBef>
                <a:spcPts val="1600"/>
              </a:spcBef>
              <a:spcAft>
                <a:spcPts val="0"/>
              </a:spcAft>
              <a:buClr>
                <a:schemeClr val="dk1"/>
              </a:buClr>
              <a:buSzPts val="1800"/>
              <a:buChar char="○"/>
              <a:defRPr/>
            </a:lvl8pPr>
            <a:lvl9pPr indent="-342900" lvl="8" marL="4114800" rtl="0" algn="l">
              <a:lnSpc>
                <a:spcPct val="115000"/>
              </a:lnSpc>
              <a:spcBef>
                <a:spcPts val="1600"/>
              </a:spcBef>
              <a:spcAft>
                <a:spcPts val="1600"/>
              </a:spcAft>
              <a:buClr>
                <a:schemeClr val="dk1"/>
              </a:buClr>
              <a:buSzPts val="1800"/>
              <a:buChar char="■"/>
              <a:defRPr/>
            </a:lvl9pPr>
          </a:lstStyle>
          <a:p/>
        </p:txBody>
      </p:sp>
      <p:sp>
        <p:nvSpPr>
          <p:cNvPr id="61" name="Google Shape;61;p15"/>
          <p:cNvSpPr txBox="1"/>
          <p:nvPr>
            <p:ph idx="10" type="dt"/>
          </p:nvPr>
        </p:nvSpPr>
        <p:spPr>
          <a:xfrm>
            <a:off x="457200" y="4767264"/>
            <a:ext cx="2133600" cy="273900"/>
          </a:xfrm>
          <a:prstGeom prst="rect">
            <a:avLst/>
          </a:prstGeom>
          <a:noFill/>
          <a:ln>
            <a:noFill/>
          </a:ln>
        </p:spPr>
        <p:txBody>
          <a:bodyPr anchorCtr="0" anchor="ctr" bIns="45700" lIns="91400" spcFirstLastPara="1" rIns="91400"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 name="Google Shape;62;p15"/>
          <p:cNvSpPr txBox="1"/>
          <p:nvPr>
            <p:ph idx="11" type="ftr"/>
          </p:nvPr>
        </p:nvSpPr>
        <p:spPr>
          <a:xfrm>
            <a:off x="3124200" y="4767264"/>
            <a:ext cx="2895600" cy="273900"/>
          </a:xfrm>
          <a:prstGeom prst="rect">
            <a:avLst/>
          </a:prstGeom>
          <a:noFill/>
          <a:ln>
            <a:noFill/>
          </a:ln>
        </p:spPr>
        <p:txBody>
          <a:bodyPr anchorCtr="0" anchor="ctr" bIns="45700" lIns="91400" spcFirstLastPara="1" rIns="91400"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 name="Google Shape;63;p15"/>
          <p:cNvSpPr txBox="1"/>
          <p:nvPr>
            <p:ph idx="12" type="sldNum"/>
          </p:nvPr>
        </p:nvSpPr>
        <p:spPr>
          <a:xfrm>
            <a:off x="6553200" y="4767264"/>
            <a:ext cx="2133600" cy="273900"/>
          </a:xfrm>
          <a:prstGeom prst="rect">
            <a:avLst/>
          </a:prstGeom>
          <a:noFill/>
          <a:ln>
            <a:noFill/>
          </a:ln>
        </p:spPr>
        <p:txBody>
          <a:bodyPr anchorCtr="0" anchor="ctr" bIns="45700" lIns="91400" spcFirstLastPara="1" rIns="91400"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 name="Shape 64"/>
        <p:cNvGrpSpPr/>
        <p:nvPr/>
      </p:nvGrpSpPr>
      <p:grpSpPr>
        <a:xfrm>
          <a:off x="0" y="0"/>
          <a:ext cx="0" cy="0"/>
          <a:chOff x="0" y="0"/>
          <a:chExt cx="0" cy="0"/>
        </a:xfrm>
      </p:grpSpPr>
      <p:sp>
        <p:nvSpPr>
          <p:cNvPr id="65" name="Google Shape;65;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6" name="Shape 66"/>
        <p:cNvGrpSpPr/>
        <p:nvPr/>
      </p:nvGrpSpPr>
      <p:grpSpPr>
        <a:xfrm>
          <a:off x="0" y="0"/>
          <a:ext cx="0" cy="0"/>
          <a:chOff x="0" y="0"/>
          <a:chExt cx="0" cy="0"/>
        </a:xfrm>
      </p:grpSpPr>
      <p:sp>
        <p:nvSpPr>
          <p:cNvPr id="67" name="Google Shape;67;p1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8" name="Google Shape;68;p1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0" name="Shape 70"/>
        <p:cNvGrpSpPr/>
        <p:nvPr/>
      </p:nvGrpSpPr>
      <p:grpSpPr>
        <a:xfrm>
          <a:off x="0" y="0"/>
          <a:ext cx="0" cy="0"/>
          <a:chOff x="0" y="0"/>
          <a:chExt cx="0" cy="0"/>
        </a:xfrm>
      </p:grpSpPr>
      <p:sp>
        <p:nvSpPr>
          <p:cNvPr id="71" name="Google Shape;71;p18"/>
          <p:cNvSpPr txBox="1"/>
          <p:nvPr>
            <p:ph type="title"/>
          </p:nvPr>
        </p:nvSpPr>
        <p:spPr>
          <a:xfrm>
            <a:off x="457200" y="205979"/>
            <a:ext cx="8229600" cy="857400"/>
          </a:xfrm>
          <a:prstGeom prst="rect">
            <a:avLst/>
          </a:prstGeom>
          <a:noFill/>
          <a:ln>
            <a:noFill/>
          </a:ln>
        </p:spPr>
        <p:txBody>
          <a:bodyPr anchorCtr="0" anchor="ctr" bIns="45700" lIns="91400" spcFirstLastPara="1" rIns="91400" wrap="square" tIns="45700">
            <a:noAutofit/>
          </a:bodyPr>
          <a:lstStyle>
            <a:lvl1pPr lvl="0" rtl="0" algn="ct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2" name="Google Shape;72;p18"/>
          <p:cNvSpPr txBox="1"/>
          <p:nvPr>
            <p:ph idx="1" type="body"/>
          </p:nvPr>
        </p:nvSpPr>
        <p:spPr>
          <a:xfrm>
            <a:off x="457200" y="1200151"/>
            <a:ext cx="4038600" cy="3394500"/>
          </a:xfrm>
          <a:prstGeom prst="rect">
            <a:avLst/>
          </a:prstGeom>
          <a:noFill/>
          <a:ln>
            <a:noFill/>
          </a:ln>
        </p:spPr>
        <p:txBody>
          <a:bodyPr anchorCtr="0" anchor="t" bIns="45700" lIns="91400" spcFirstLastPara="1" rIns="91400" wrap="square" tIns="45700">
            <a:noAutofit/>
          </a:bodyPr>
          <a:lstStyle>
            <a:lvl1pPr indent="-406400" lvl="0" marL="457200" rtl="0" algn="l">
              <a:lnSpc>
                <a:spcPct val="100000"/>
              </a:lnSpc>
              <a:spcBef>
                <a:spcPts val="560"/>
              </a:spcBef>
              <a:spcAft>
                <a:spcPts val="0"/>
              </a:spcAft>
              <a:buClr>
                <a:schemeClr val="dk1"/>
              </a:buClr>
              <a:buSzPts val="2800"/>
              <a:buChar char="•"/>
              <a:defRPr sz="2800"/>
            </a:lvl1pPr>
            <a:lvl2pPr indent="-381000" lvl="1" marL="914400" rtl="0" algn="l">
              <a:lnSpc>
                <a:spcPct val="100000"/>
              </a:lnSpc>
              <a:spcBef>
                <a:spcPts val="480"/>
              </a:spcBef>
              <a:spcAft>
                <a:spcPts val="0"/>
              </a:spcAft>
              <a:buClr>
                <a:schemeClr val="dk1"/>
              </a:buClr>
              <a:buSzPts val="2400"/>
              <a:buChar char="–"/>
              <a:defRPr sz="2400"/>
            </a:lvl2pPr>
            <a:lvl3pPr indent="-355600" lvl="2" marL="1371600" rtl="0" algn="l">
              <a:lnSpc>
                <a:spcPct val="100000"/>
              </a:lnSpc>
              <a:spcBef>
                <a:spcPts val="400"/>
              </a:spcBef>
              <a:spcAft>
                <a:spcPts val="0"/>
              </a:spcAft>
              <a:buClr>
                <a:schemeClr val="dk1"/>
              </a:buClr>
              <a:buSzPts val="2000"/>
              <a:buChar char="•"/>
              <a:defRPr sz="2000"/>
            </a:lvl3pPr>
            <a:lvl4pPr indent="-342900" lvl="3" marL="1828800" rtl="0" algn="l">
              <a:lnSpc>
                <a:spcPct val="100000"/>
              </a:lnSpc>
              <a:spcBef>
                <a:spcPts val="360"/>
              </a:spcBef>
              <a:spcAft>
                <a:spcPts val="0"/>
              </a:spcAft>
              <a:buClr>
                <a:schemeClr val="dk1"/>
              </a:buClr>
              <a:buSzPts val="1800"/>
              <a:buChar char="–"/>
              <a:defRPr sz="1800"/>
            </a:lvl4pPr>
            <a:lvl5pPr indent="-342900" lvl="4" marL="2286000" rtl="0" algn="l">
              <a:lnSpc>
                <a:spcPct val="100000"/>
              </a:lnSpc>
              <a:spcBef>
                <a:spcPts val="360"/>
              </a:spcBef>
              <a:spcAft>
                <a:spcPts val="0"/>
              </a:spcAft>
              <a:buClr>
                <a:schemeClr val="dk1"/>
              </a:buClr>
              <a:buSzPts val="1800"/>
              <a:buChar char="»"/>
              <a:defRPr sz="1800"/>
            </a:lvl5pPr>
            <a:lvl6pPr indent="-342900" lvl="5" marL="2743200" rtl="0" algn="l">
              <a:lnSpc>
                <a:spcPct val="100000"/>
              </a:lnSpc>
              <a:spcBef>
                <a:spcPts val="360"/>
              </a:spcBef>
              <a:spcAft>
                <a:spcPts val="0"/>
              </a:spcAft>
              <a:buClr>
                <a:schemeClr val="dk1"/>
              </a:buClr>
              <a:buSzPts val="1800"/>
              <a:buChar char="•"/>
              <a:defRPr sz="1800"/>
            </a:lvl6pPr>
            <a:lvl7pPr indent="-342900" lvl="6" marL="3200400" rtl="0" algn="l">
              <a:lnSpc>
                <a:spcPct val="100000"/>
              </a:lnSpc>
              <a:spcBef>
                <a:spcPts val="360"/>
              </a:spcBef>
              <a:spcAft>
                <a:spcPts val="0"/>
              </a:spcAft>
              <a:buClr>
                <a:schemeClr val="dk1"/>
              </a:buClr>
              <a:buSzPts val="1800"/>
              <a:buChar char="•"/>
              <a:defRPr sz="1800"/>
            </a:lvl7pPr>
            <a:lvl8pPr indent="-342900" lvl="7" marL="3657600" rtl="0" algn="l">
              <a:lnSpc>
                <a:spcPct val="100000"/>
              </a:lnSpc>
              <a:spcBef>
                <a:spcPts val="360"/>
              </a:spcBef>
              <a:spcAft>
                <a:spcPts val="0"/>
              </a:spcAft>
              <a:buClr>
                <a:schemeClr val="dk1"/>
              </a:buClr>
              <a:buSzPts val="1800"/>
              <a:buChar char="•"/>
              <a:defRPr sz="1800"/>
            </a:lvl8pPr>
            <a:lvl9pPr indent="-342900" lvl="8" marL="4114800" rtl="0" algn="l">
              <a:lnSpc>
                <a:spcPct val="100000"/>
              </a:lnSpc>
              <a:spcBef>
                <a:spcPts val="360"/>
              </a:spcBef>
              <a:spcAft>
                <a:spcPts val="0"/>
              </a:spcAft>
              <a:buClr>
                <a:schemeClr val="dk1"/>
              </a:buClr>
              <a:buSzPts val="1800"/>
              <a:buChar char="•"/>
              <a:defRPr sz="1800"/>
            </a:lvl9pPr>
          </a:lstStyle>
          <a:p/>
        </p:txBody>
      </p:sp>
      <p:sp>
        <p:nvSpPr>
          <p:cNvPr id="73" name="Google Shape;73;p18"/>
          <p:cNvSpPr txBox="1"/>
          <p:nvPr>
            <p:ph idx="2" type="body"/>
          </p:nvPr>
        </p:nvSpPr>
        <p:spPr>
          <a:xfrm>
            <a:off x="4648200" y="1200151"/>
            <a:ext cx="4038600" cy="3394500"/>
          </a:xfrm>
          <a:prstGeom prst="rect">
            <a:avLst/>
          </a:prstGeom>
          <a:noFill/>
          <a:ln>
            <a:noFill/>
          </a:ln>
        </p:spPr>
        <p:txBody>
          <a:bodyPr anchorCtr="0" anchor="t" bIns="45700" lIns="91400" spcFirstLastPara="1" rIns="91400" wrap="square" tIns="45700">
            <a:noAutofit/>
          </a:bodyPr>
          <a:lstStyle>
            <a:lvl1pPr indent="-406400" lvl="0" marL="457200" rtl="0" algn="l">
              <a:lnSpc>
                <a:spcPct val="100000"/>
              </a:lnSpc>
              <a:spcBef>
                <a:spcPts val="560"/>
              </a:spcBef>
              <a:spcAft>
                <a:spcPts val="0"/>
              </a:spcAft>
              <a:buClr>
                <a:schemeClr val="dk1"/>
              </a:buClr>
              <a:buSzPts val="2800"/>
              <a:buChar char="•"/>
              <a:defRPr sz="2800"/>
            </a:lvl1pPr>
            <a:lvl2pPr indent="-381000" lvl="1" marL="914400" rtl="0" algn="l">
              <a:lnSpc>
                <a:spcPct val="100000"/>
              </a:lnSpc>
              <a:spcBef>
                <a:spcPts val="480"/>
              </a:spcBef>
              <a:spcAft>
                <a:spcPts val="0"/>
              </a:spcAft>
              <a:buClr>
                <a:schemeClr val="dk1"/>
              </a:buClr>
              <a:buSzPts val="2400"/>
              <a:buChar char="–"/>
              <a:defRPr sz="2400"/>
            </a:lvl2pPr>
            <a:lvl3pPr indent="-355600" lvl="2" marL="1371600" rtl="0" algn="l">
              <a:lnSpc>
                <a:spcPct val="100000"/>
              </a:lnSpc>
              <a:spcBef>
                <a:spcPts val="400"/>
              </a:spcBef>
              <a:spcAft>
                <a:spcPts val="0"/>
              </a:spcAft>
              <a:buClr>
                <a:schemeClr val="dk1"/>
              </a:buClr>
              <a:buSzPts val="2000"/>
              <a:buChar char="•"/>
              <a:defRPr sz="2000"/>
            </a:lvl3pPr>
            <a:lvl4pPr indent="-342900" lvl="3" marL="1828800" rtl="0" algn="l">
              <a:lnSpc>
                <a:spcPct val="100000"/>
              </a:lnSpc>
              <a:spcBef>
                <a:spcPts val="360"/>
              </a:spcBef>
              <a:spcAft>
                <a:spcPts val="0"/>
              </a:spcAft>
              <a:buClr>
                <a:schemeClr val="dk1"/>
              </a:buClr>
              <a:buSzPts val="1800"/>
              <a:buChar char="–"/>
              <a:defRPr sz="1800"/>
            </a:lvl4pPr>
            <a:lvl5pPr indent="-342900" lvl="4" marL="2286000" rtl="0" algn="l">
              <a:lnSpc>
                <a:spcPct val="100000"/>
              </a:lnSpc>
              <a:spcBef>
                <a:spcPts val="360"/>
              </a:spcBef>
              <a:spcAft>
                <a:spcPts val="0"/>
              </a:spcAft>
              <a:buClr>
                <a:schemeClr val="dk1"/>
              </a:buClr>
              <a:buSzPts val="1800"/>
              <a:buChar char="»"/>
              <a:defRPr sz="1800"/>
            </a:lvl5pPr>
            <a:lvl6pPr indent="-342900" lvl="5" marL="2743200" rtl="0" algn="l">
              <a:lnSpc>
                <a:spcPct val="100000"/>
              </a:lnSpc>
              <a:spcBef>
                <a:spcPts val="360"/>
              </a:spcBef>
              <a:spcAft>
                <a:spcPts val="0"/>
              </a:spcAft>
              <a:buClr>
                <a:schemeClr val="dk1"/>
              </a:buClr>
              <a:buSzPts val="1800"/>
              <a:buChar char="•"/>
              <a:defRPr sz="1800"/>
            </a:lvl6pPr>
            <a:lvl7pPr indent="-342900" lvl="6" marL="3200400" rtl="0" algn="l">
              <a:lnSpc>
                <a:spcPct val="100000"/>
              </a:lnSpc>
              <a:spcBef>
                <a:spcPts val="360"/>
              </a:spcBef>
              <a:spcAft>
                <a:spcPts val="0"/>
              </a:spcAft>
              <a:buClr>
                <a:schemeClr val="dk1"/>
              </a:buClr>
              <a:buSzPts val="1800"/>
              <a:buChar char="•"/>
              <a:defRPr sz="1800"/>
            </a:lvl7pPr>
            <a:lvl8pPr indent="-342900" lvl="7" marL="3657600" rtl="0" algn="l">
              <a:lnSpc>
                <a:spcPct val="100000"/>
              </a:lnSpc>
              <a:spcBef>
                <a:spcPts val="360"/>
              </a:spcBef>
              <a:spcAft>
                <a:spcPts val="0"/>
              </a:spcAft>
              <a:buClr>
                <a:schemeClr val="dk1"/>
              </a:buClr>
              <a:buSzPts val="1800"/>
              <a:buChar char="•"/>
              <a:defRPr sz="1800"/>
            </a:lvl8pPr>
            <a:lvl9pPr indent="-342900" lvl="8" marL="4114800" rtl="0" algn="l">
              <a:lnSpc>
                <a:spcPct val="100000"/>
              </a:lnSpc>
              <a:spcBef>
                <a:spcPts val="360"/>
              </a:spcBef>
              <a:spcAft>
                <a:spcPts val="0"/>
              </a:spcAft>
              <a:buClr>
                <a:schemeClr val="dk1"/>
              </a:buClr>
              <a:buSzPts val="1800"/>
              <a:buChar char="•"/>
              <a:defRPr sz="1800"/>
            </a:lvl9pPr>
          </a:lstStyle>
          <a:p/>
        </p:txBody>
      </p:sp>
      <p:sp>
        <p:nvSpPr>
          <p:cNvPr id="74" name="Google Shape;74;p18"/>
          <p:cNvSpPr txBox="1"/>
          <p:nvPr>
            <p:ph idx="10" type="dt"/>
          </p:nvPr>
        </p:nvSpPr>
        <p:spPr>
          <a:xfrm>
            <a:off x="457200" y="4767264"/>
            <a:ext cx="2133600" cy="273900"/>
          </a:xfrm>
          <a:prstGeom prst="rect">
            <a:avLst/>
          </a:prstGeom>
          <a:noFill/>
          <a:ln>
            <a:noFill/>
          </a:ln>
        </p:spPr>
        <p:txBody>
          <a:bodyPr anchorCtr="0" anchor="ctr" bIns="45700" lIns="91400" spcFirstLastPara="1" rIns="91400"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 name="Google Shape;75;p18"/>
          <p:cNvSpPr txBox="1"/>
          <p:nvPr>
            <p:ph idx="11" type="ftr"/>
          </p:nvPr>
        </p:nvSpPr>
        <p:spPr>
          <a:xfrm>
            <a:off x="3124200" y="4767264"/>
            <a:ext cx="2895600" cy="273900"/>
          </a:xfrm>
          <a:prstGeom prst="rect">
            <a:avLst/>
          </a:prstGeom>
          <a:noFill/>
          <a:ln>
            <a:noFill/>
          </a:ln>
        </p:spPr>
        <p:txBody>
          <a:bodyPr anchorCtr="0" anchor="ctr" bIns="45700" lIns="91400" spcFirstLastPara="1" rIns="91400"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 name="Google Shape;76;p18"/>
          <p:cNvSpPr txBox="1"/>
          <p:nvPr>
            <p:ph idx="12" type="sldNum"/>
          </p:nvPr>
        </p:nvSpPr>
        <p:spPr>
          <a:xfrm>
            <a:off x="6553200" y="4767264"/>
            <a:ext cx="2133600" cy="273900"/>
          </a:xfrm>
          <a:prstGeom prst="rect">
            <a:avLst/>
          </a:prstGeom>
          <a:noFill/>
          <a:ln>
            <a:noFill/>
          </a:ln>
        </p:spPr>
        <p:txBody>
          <a:bodyPr anchorCtr="0" anchor="ctr" bIns="45700" lIns="91400" spcFirstLastPara="1" rIns="91400"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77" name="Shape 77"/>
        <p:cNvGrpSpPr/>
        <p:nvPr/>
      </p:nvGrpSpPr>
      <p:grpSpPr>
        <a:xfrm>
          <a:off x="0" y="0"/>
          <a:ext cx="0" cy="0"/>
          <a:chOff x="0" y="0"/>
          <a:chExt cx="0" cy="0"/>
        </a:xfrm>
      </p:grpSpPr>
      <p:sp>
        <p:nvSpPr>
          <p:cNvPr id="78" name="Google Shape;78;p19"/>
          <p:cNvSpPr txBox="1"/>
          <p:nvPr>
            <p:ph type="title"/>
          </p:nvPr>
        </p:nvSpPr>
        <p:spPr>
          <a:xfrm>
            <a:off x="274638" y="469680"/>
            <a:ext cx="7459800" cy="300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9" name="Google Shape;79;p19"/>
          <p:cNvSpPr txBox="1"/>
          <p:nvPr>
            <p:ph idx="1" type="body"/>
          </p:nvPr>
        </p:nvSpPr>
        <p:spPr>
          <a:xfrm>
            <a:off x="266701" y="1329928"/>
            <a:ext cx="3652800" cy="3186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80" name="Google Shape;80;p19"/>
          <p:cNvSpPr txBox="1"/>
          <p:nvPr>
            <p:ph idx="2" type="body"/>
          </p:nvPr>
        </p:nvSpPr>
        <p:spPr>
          <a:xfrm>
            <a:off x="4071940" y="1329928"/>
            <a:ext cx="3654300" cy="3186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81" name="Google Shape;81;p19"/>
          <p:cNvSpPr txBox="1"/>
          <p:nvPr>
            <p:ph idx="10" type="dt"/>
          </p:nvPr>
        </p:nvSpPr>
        <p:spPr>
          <a:xfrm>
            <a:off x="258763" y="4908949"/>
            <a:ext cx="2133600" cy="2013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 name="Google Shape;82;p19"/>
          <p:cNvSpPr txBox="1"/>
          <p:nvPr>
            <p:ph idx="11" type="ftr"/>
          </p:nvPr>
        </p:nvSpPr>
        <p:spPr>
          <a:xfrm>
            <a:off x="3124200" y="4908949"/>
            <a:ext cx="2895600" cy="2013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3" name="Google Shape;83;p19"/>
          <p:cNvSpPr txBox="1"/>
          <p:nvPr>
            <p:ph idx="12" type="sldNum"/>
          </p:nvPr>
        </p:nvSpPr>
        <p:spPr>
          <a:xfrm>
            <a:off x="6664325" y="4908949"/>
            <a:ext cx="2133600" cy="2013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4" name="Shape 84"/>
        <p:cNvGrpSpPr/>
        <p:nvPr/>
      </p:nvGrpSpPr>
      <p:grpSpPr>
        <a:xfrm>
          <a:off x="0" y="0"/>
          <a:ext cx="0" cy="0"/>
          <a:chOff x="0" y="0"/>
          <a:chExt cx="0" cy="0"/>
        </a:xfrm>
      </p:grpSpPr>
      <p:sp>
        <p:nvSpPr>
          <p:cNvPr id="85" name="Google Shape;85;p2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86" name="Google Shape;86;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7" name="Shape 87"/>
        <p:cNvGrpSpPr/>
        <p:nvPr/>
      </p:nvGrpSpPr>
      <p:grpSpPr>
        <a:xfrm>
          <a:off x="0" y="0"/>
          <a:ext cx="0" cy="0"/>
          <a:chOff x="0" y="0"/>
          <a:chExt cx="0" cy="0"/>
        </a:xfrm>
      </p:grpSpPr>
      <p:sp>
        <p:nvSpPr>
          <p:cNvPr id="88" name="Google Shape;88;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89" name="Google Shape;89;p2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90" name="Google Shape;90;p2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91" name="Google Shape;91;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2" name="Shape 92"/>
        <p:cNvGrpSpPr/>
        <p:nvPr/>
      </p:nvGrpSpPr>
      <p:grpSpPr>
        <a:xfrm>
          <a:off x="0" y="0"/>
          <a:ext cx="0" cy="0"/>
          <a:chOff x="0" y="0"/>
          <a:chExt cx="0" cy="0"/>
        </a:xfrm>
      </p:grpSpPr>
      <p:sp>
        <p:nvSpPr>
          <p:cNvPr id="93" name="Google Shape;93;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4" name="Google Shape;94;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5" name="Shape 95"/>
        <p:cNvGrpSpPr/>
        <p:nvPr/>
      </p:nvGrpSpPr>
      <p:grpSpPr>
        <a:xfrm>
          <a:off x="0" y="0"/>
          <a:ext cx="0" cy="0"/>
          <a:chOff x="0" y="0"/>
          <a:chExt cx="0" cy="0"/>
        </a:xfrm>
      </p:grpSpPr>
      <p:sp>
        <p:nvSpPr>
          <p:cNvPr id="96" name="Google Shape;96;p2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97" name="Google Shape;97;p2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98" name="Google Shape;98;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9" name="Shape 99"/>
        <p:cNvGrpSpPr/>
        <p:nvPr/>
      </p:nvGrpSpPr>
      <p:grpSpPr>
        <a:xfrm>
          <a:off x="0" y="0"/>
          <a:ext cx="0" cy="0"/>
          <a:chOff x="0" y="0"/>
          <a:chExt cx="0" cy="0"/>
        </a:xfrm>
      </p:grpSpPr>
      <p:sp>
        <p:nvSpPr>
          <p:cNvPr id="100" name="Google Shape;100;p2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01" name="Google Shape;101;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2" name="Shape 102"/>
        <p:cNvGrpSpPr/>
        <p:nvPr/>
      </p:nvGrpSpPr>
      <p:grpSpPr>
        <a:xfrm>
          <a:off x="0" y="0"/>
          <a:ext cx="0" cy="0"/>
          <a:chOff x="0" y="0"/>
          <a:chExt cx="0" cy="0"/>
        </a:xfrm>
      </p:grpSpPr>
      <p:sp>
        <p:nvSpPr>
          <p:cNvPr id="103" name="Google Shape;103;p2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2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105" name="Google Shape;105;p2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6" name="Google Shape;106;p2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07" name="Google Shape;107;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8" name="Shape 108"/>
        <p:cNvGrpSpPr/>
        <p:nvPr/>
      </p:nvGrpSpPr>
      <p:grpSpPr>
        <a:xfrm>
          <a:off x="0" y="0"/>
          <a:ext cx="0" cy="0"/>
          <a:chOff x="0" y="0"/>
          <a:chExt cx="0" cy="0"/>
        </a:xfrm>
      </p:grpSpPr>
      <p:sp>
        <p:nvSpPr>
          <p:cNvPr id="109" name="Google Shape;109;p2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110" name="Google Shape;110;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1" name="Shape 111"/>
        <p:cNvGrpSpPr/>
        <p:nvPr/>
      </p:nvGrpSpPr>
      <p:grpSpPr>
        <a:xfrm>
          <a:off x="0" y="0"/>
          <a:ext cx="0" cy="0"/>
          <a:chOff x="0" y="0"/>
          <a:chExt cx="0" cy="0"/>
        </a:xfrm>
      </p:grpSpPr>
      <p:sp>
        <p:nvSpPr>
          <p:cNvPr id="112" name="Google Shape;112;p2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13" name="Google Shape;113;p2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114" name="Google Shape;114;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1" name="Shape 121"/>
        <p:cNvGrpSpPr/>
        <p:nvPr/>
      </p:nvGrpSpPr>
      <p:grpSpPr>
        <a:xfrm>
          <a:off x="0" y="0"/>
          <a:ext cx="0" cy="0"/>
          <a:chOff x="0" y="0"/>
          <a:chExt cx="0" cy="0"/>
        </a:xfrm>
      </p:grpSpPr>
      <p:sp>
        <p:nvSpPr>
          <p:cNvPr id="122" name="Google Shape;122;p29"/>
          <p:cNvSpPr txBox="1"/>
          <p:nvPr>
            <p:ph type="ctrTitle"/>
          </p:nvPr>
        </p:nvSpPr>
        <p:spPr>
          <a:xfrm>
            <a:off x="685800" y="841772"/>
            <a:ext cx="7772400" cy="1790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dk1"/>
              </a:buClr>
              <a:buSzPts val="6000"/>
              <a:buFont typeface="Calibri"/>
              <a:buNone/>
              <a:defRPr sz="6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3" name="Google Shape;123;p29"/>
          <p:cNvSpPr txBox="1"/>
          <p:nvPr>
            <p:ph idx="1" type="subTitle"/>
          </p:nvPr>
        </p:nvSpPr>
        <p:spPr>
          <a:xfrm>
            <a:off x="1143000" y="2701528"/>
            <a:ext cx="6858000" cy="1241700"/>
          </a:xfrm>
          <a:prstGeom prst="rect">
            <a:avLst/>
          </a:prstGeom>
          <a:noFill/>
          <a:ln>
            <a:noFill/>
          </a:ln>
        </p:spPr>
        <p:txBody>
          <a:bodyPr anchorCtr="0" anchor="t" bIns="45700" lIns="91425" spcFirstLastPara="1" rIns="91425" wrap="square" tIns="45700">
            <a:normAutofit/>
          </a:bodyPr>
          <a:lstStyle>
            <a:lvl1pPr lvl="0" rtl="0" algn="ctr">
              <a:lnSpc>
                <a:spcPct val="90000"/>
              </a:lnSpc>
              <a:spcBef>
                <a:spcPts val="1000"/>
              </a:spcBef>
              <a:spcAft>
                <a:spcPts val="0"/>
              </a:spcAft>
              <a:buClr>
                <a:schemeClr val="dk1"/>
              </a:buClr>
              <a:buSzPts val="2400"/>
              <a:buNone/>
              <a:defRPr sz="24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4" name="Google Shape;124;p29"/>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5" name="Google Shape;125;p29"/>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6" name="Google Shape;126;p29"/>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7" name="Shape 127"/>
        <p:cNvGrpSpPr/>
        <p:nvPr/>
      </p:nvGrpSpPr>
      <p:grpSpPr>
        <a:xfrm>
          <a:off x="0" y="0"/>
          <a:ext cx="0" cy="0"/>
          <a:chOff x="0" y="0"/>
          <a:chExt cx="0" cy="0"/>
        </a:xfrm>
      </p:grpSpPr>
      <p:sp>
        <p:nvSpPr>
          <p:cNvPr id="128" name="Google Shape;128;p30"/>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9" name="Google Shape;129;p30"/>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30" name="Google Shape;130;p30"/>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1" name="Google Shape;131;p30"/>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2" name="Google Shape;132;p30"/>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3" name="Shape 133"/>
        <p:cNvGrpSpPr/>
        <p:nvPr/>
      </p:nvGrpSpPr>
      <p:grpSpPr>
        <a:xfrm>
          <a:off x="0" y="0"/>
          <a:ext cx="0" cy="0"/>
          <a:chOff x="0" y="0"/>
          <a:chExt cx="0" cy="0"/>
        </a:xfrm>
      </p:grpSpPr>
      <p:sp>
        <p:nvSpPr>
          <p:cNvPr id="134" name="Google Shape;134;p31"/>
          <p:cNvSpPr txBox="1"/>
          <p:nvPr>
            <p:ph type="title"/>
          </p:nvPr>
        </p:nvSpPr>
        <p:spPr>
          <a:xfrm>
            <a:off x="623888" y="1282304"/>
            <a:ext cx="7886700" cy="21396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6000"/>
              <a:buFont typeface="Calibri"/>
              <a:buNone/>
              <a:defRPr sz="6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5" name="Google Shape;135;p31"/>
          <p:cNvSpPr txBox="1"/>
          <p:nvPr>
            <p:ph idx="1" type="body"/>
          </p:nvPr>
        </p:nvSpPr>
        <p:spPr>
          <a:xfrm>
            <a:off x="623888" y="3442098"/>
            <a:ext cx="7886700" cy="11250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sz="2400">
                <a:solidFill>
                  <a:schemeClr val="dk1"/>
                </a:solidFill>
              </a:defRPr>
            </a:lvl1pPr>
            <a:lvl2pPr indent="-228600" lvl="1" marL="914400" rtl="0" algn="l">
              <a:lnSpc>
                <a:spcPct val="90000"/>
              </a:lnSpc>
              <a:spcBef>
                <a:spcPts val="500"/>
              </a:spcBef>
              <a:spcAft>
                <a:spcPts val="0"/>
              </a:spcAft>
              <a:buClr>
                <a:srgbClr val="888888"/>
              </a:buClr>
              <a:buSzPts val="2000"/>
              <a:buNone/>
              <a:defRPr sz="2000">
                <a:solidFill>
                  <a:srgbClr val="888888"/>
                </a:solidFill>
              </a:defRPr>
            </a:lvl2pPr>
            <a:lvl3pPr indent="-228600" lvl="2" marL="1371600" rtl="0" algn="l">
              <a:lnSpc>
                <a:spcPct val="90000"/>
              </a:lnSpc>
              <a:spcBef>
                <a:spcPts val="500"/>
              </a:spcBef>
              <a:spcAft>
                <a:spcPts val="0"/>
              </a:spcAft>
              <a:buClr>
                <a:srgbClr val="888888"/>
              </a:buClr>
              <a:buSzPts val="1800"/>
              <a:buNone/>
              <a:defRPr sz="1800">
                <a:solidFill>
                  <a:srgbClr val="888888"/>
                </a:solidFill>
              </a:defRPr>
            </a:lvl3pPr>
            <a:lvl4pPr indent="-228600" lvl="3" marL="1828800" rtl="0" algn="l">
              <a:lnSpc>
                <a:spcPct val="90000"/>
              </a:lnSpc>
              <a:spcBef>
                <a:spcPts val="500"/>
              </a:spcBef>
              <a:spcAft>
                <a:spcPts val="0"/>
              </a:spcAft>
              <a:buClr>
                <a:srgbClr val="888888"/>
              </a:buClr>
              <a:buSzPts val="1600"/>
              <a:buNone/>
              <a:defRPr sz="1600">
                <a:solidFill>
                  <a:srgbClr val="888888"/>
                </a:solidFill>
              </a:defRPr>
            </a:lvl4pPr>
            <a:lvl5pPr indent="-228600" lvl="4" marL="2286000" rtl="0" algn="l">
              <a:lnSpc>
                <a:spcPct val="90000"/>
              </a:lnSpc>
              <a:spcBef>
                <a:spcPts val="5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sp>
        <p:nvSpPr>
          <p:cNvPr id="136" name="Google Shape;136;p31"/>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7" name="Google Shape;137;p31"/>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8" name="Google Shape;138;p31"/>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 name="Shape 139"/>
        <p:cNvGrpSpPr/>
        <p:nvPr/>
      </p:nvGrpSpPr>
      <p:grpSpPr>
        <a:xfrm>
          <a:off x="0" y="0"/>
          <a:ext cx="0" cy="0"/>
          <a:chOff x="0" y="0"/>
          <a:chExt cx="0" cy="0"/>
        </a:xfrm>
      </p:grpSpPr>
      <p:sp>
        <p:nvSpPr>
          <p:cNvPr id="140" name="Google Shape;140;p32"/>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1" name="Google Shape;141;p32"/>
          <p:cNvSpPr txBox="1"/>
          <p:nvPr>
            <p:ph idx="1" type="body"/>
          </p:nvPr>
        </p:nvSpPr>
        <p:spPr>
          <a:xfrm>
            <a:off x="628650" y="1369219"/>
            <a:ext cx="3886200" cy="32634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42" name="Google Shape;142;p32"/>
          <p:cNvSpPr txBox="1"/>
          <p:nvPr>
            <p:ph idx="2" type="body"/>
          </p:nvPr>
        </p:nvSpPr>
        <p:spPr>
          <a:xfrm>
            <a:off x="4629150" y="1369219"/>
            <a:ext cx="3886200" cy="32634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43" name="Google Shape;143;p32"/>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4" name="Google Shape;144;p32"/>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5" name="Google Shape;145;p32"/>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6" name="Shape 146"/>
        <p:cNvGrpSpPr/>
        <p:nvPr/>
      </p:nvGrpSpPr>
      <p:grpSpPr>
        <a:xfrm>
          <a:off x="0" y="0"/>
          <a:ext cx="0" cy="0"/>
          <a:chOff x="0" y="0"/>
          <a:chExt cx="0" cy="0"/>
        </a:xfrm>
      </p:grpSpPr>
      <p:sp>
        <p:nvSpPr>
          <p:cNvPr id="147" name="Google Shape;147;p33"/>
          <p:cNvSpPr txBox="1"/>
          <p:nvPr>
            <p:ph type="title"/>
          </p:nvPr>
        </p:nvSpPr>
        <p:spPr>
          <a:xfrm>
            <a:off x="629841" y="273844"/>
            <a:ext cx="7886700" cy="9942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8" name="Google Shape;148;p33"/>
          <p:cNvSpPr txBox="1"/>
          <p:nvPr>
            <p:ph idx="1" type="body"/>
          </p:nvPr>
        </p:nvSpPr>
        <p:spPr>
          <a:xfrm>
            <a:off x="629842" y="1260872"/>
            <a:ext cx="3868200" cy="6180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49" name="Google Shape;149;p33"/>
          <p:cNvSpPr txBox="1"/>
          <p:nvPr>
            <p:ph idx="2" type="body"/>
          </p:nvPr>
        </p:nvSpPr>
        <p:spPr>
          <a:xfrm>
            <a:off x="629842" y="1878806"/>
            <a:ext cx="3868200" cy="27633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50" name="Google Shape;150;p33"/>
          <p:cNvSpPr txBox="1"/>
          <p:nvPr>
            <p:ph idx="3" type="body"/>
          </p:nvPr>
        </p:nvSpPr>
        <p:spPr>
          <a:xfrm>
            <a:off x="4629150" y="1260872"/>
            <a:ext cx="3887400" cy="6180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51" name="Google Shape;151;p33"/>
          <p:cNvSpPr txBox="1"/>
          <p:nvPr>
            <p:ph idx="4" type="body"/>
          </p:nvPr>
        </p:nvSpPr>
        <p:spPr>
          <a:xfrm>
            <a:off x="4629150" y="1878806"/>
            <a:ext cx="3887400" cy="27633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52" name="Google Shape;152;p33"/>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3" name="Google Shape;153;p33"/>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4" name="Google Shape;154;p3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5" name="Shape 155"/>
        <p:cNvGrpSpPr/>
        <p:nvPr/>
      </p:nvGrpSpPr>
      <p:grpSpPr>
        <a:xfrm>
          <a:off x="0" y="0"/>
          <a:ext cx="0" cy="0"/>
          <a:chOff x="0" y="0"/>
          <a:chExt cx="0" cy="0"/>
        </a:xfrm>
      </p:grpSpPr>
      <p:sp>
        <p:nvSpPr>
          <p:cNvPr id="156" name="Google Shape;156;p34"/>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7" name="Google Shape;157;p34"/>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8" name="Google Shape;158;p34"/>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9" name="Google Shape;159;p34"/>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0" name="Shape 160"/>
        <p:cNvGrpSpPr/>
        <p:nvPr/>
      </p:nvGrpSpPr>
      <p:grpSpPr>
        <a:xfrm>
          <a:off x="0" y="0"/>
          <a:ext cx="0" cy="0"/>
          <a:chOff x="0" y="0"/>
          <a:chExt cx="0" cy="0"/>
        </a:xfrm>
      </p:grpSpPr>
      <p:sp>
        <p:nvSpPr>
          <p:cNvPr id="161" name="Google Shape;161;p35"/>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62" name="Google Shape;162;p35"/>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63" name="Google Shape;163;p35"/>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64" name="Shape 164"/>
        <p:cNvGrpSpPr/>
        <p:nvPr/>
      </p:nvGrpSpPr>
      <p:grpSpPr>
        <a:xfrm>
          <a:off x="0" y="0"/>
          <a:ext cx="0" cy="0"/>
          <a:chOff x="0" y="0"/>
          <a:chExt cx="0" cy="0"/>
        </a:xfrm>
      </p:grpSpPr>
      <p:sp>
        <p:nvSpPr>
          <p:cNvPr id="165" name="Google Shape;165;p36"/>
          <p:cNvSpPr txBox="1"/>
          <p:nvPr>
            <p:ph type="title"/>
          </p:nvPr>
        </p:nvSpPr>
        <p:spPr>
          <a:xfrm>
            <a:off x="629841" y="342900"/>
            <a:ext cx="2949300" cy="12000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Calibri"/>
              <a:buNone/>
              <a:defRPr sz="3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66" name="Google Shape;166;p36"/>
          <p:cNvSpPr txBox="1"/>
          <p:nvPr>
            <p:ph idx="1" type="body"/>
          </p:nvPr>
        </p:nvSpPr>
        <p:spPr>
          <a:xfrm>
            <a:off x="3887391" y="740569"/>
            <a:ext cx="4629300" cy="3655200"/>
          </a:xfrm>
          <a:prstGeom prst="rect">
            <a:avLst/>
          </a:prstGeom>
          <a:noFill/>
          <a:ln>
            <a:noFill/>
          </a:ln>
        </p:spPr>
        <p:txBody>
          <a:bodyPr anchorCtr="0" anchor="t" bIns="45700" lIns="91425" spcFirstLastPara="1" rIns="91425" wrap="square" tIns="45700">
            <a:normAutofit/>
          </a:bodyPr>
          <a:lstStyle>
            <a:lvl1pPr indent="-431800" lvl="0" marL="457200" rtl="0" algn="l">
              <a:lnSpc>
                <a:spcPct val="90000"/>
              </a:lnSpc>
              <a:spcBef>
                <a:spcPts val="1000"/>
              </a:spcBef>
              <a:spcAft>
                <a:spcPts val="0"/>
              </a:spcAft>
              <a:buClr>
                <a:schemeClr val="dk1"/>
              </a:buClr>
              <a:buSzPts val="3200"/>
              <a:buChar char="•"/>
              <a:defRPr sz="3200"/>
            </a:lvl1pPr>
            <a:lvl2pPr indent="-406400" lvl="1" marL="914400" rtl="0" algn="l">
              <a:lnSpc>
                <a:spcPct val="90000"/>
              </a:lnSpc>
              <a:spcBef>
                <a:spcPts val="500"/>
              </a:spcBef>
              <a:spcAft>
                <a:spcPts val="0"/>
              </a:spcAft>
              <a:buClr>
                <a:schemeClr val="dk1"/>
              </a:buClr>
              <a:buSzPts val="2800"/>
              <a:buChar char="•"/>
              <a:defRPr sz="2800"/>
            </a:lvl2pPr>
            <a:lvl3pPr indent="-381000" lvl="2" marL="1371600" rtl="0" algn="l">
              <a:lnSpc>
                <a:spcPct val="90000"/>
              </a:lnSpc>
              <a:spcBef>
                <a:spcPts val="500"/>
              </a:spcBef>
              <a:spcAft>
                <a:spcPts val="0"/>
              </a:spcAft>
              <a:buClr>
                <a:schemeClr val="dk1"/>
              </a:buClr>
              <a:buSzPts val="2400"/>
              <a:buChar char="•"/>
              <a:defRPr sz="2400"/>
            </a:lvl3pPr>
            <a:lvl4pPr indent="-355600" lvl="3" marL="1828800" rtl="0" algn="l">
              <a:lnSpc>
                <a:spcPct val="90000"/>
              </a:lnSpc>
              <a:spcBef>
                <a:spcPts val="500"/>
              </a:spcBef>
              <a:spcAft>
                <a:spcPts val="0"/>
              </a:spcAft>
              <a:buClr>
                <a:schemeClr val="dk1"/>
              </a:buClr>
              <a:buSzPts val="2000"/>
              <a:buChar char="•"/>
              <a:defRPr sz="2000"/>
            </a:lvl4pPr>
            <a:lvl5pPr indent="-355600" lvl="4" marL="2286000" rtl="0" algn="l">
              <a:lnSpc>
                <a:spcPct val="90000"/>
              </a:lnSpc>
              <a:spcBef>
                <a:spcPts val="500"/>
              </a:spcBef>
              <a:spcAft>
                <a:spcPts val="0"/>
              </a:spcAft>
              <a:buClr>
                <a:schemeClr val="dk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167" name="Google Shape;167;p36"/>
          <p:cNvSpPr txBox="1"/>
          <p:nvPr>
            <p:ph idx="2" type="body"/>
          </p:nvPr>
        </p:nvSpPr>
        <p:spPr>
          <a:xfrm>
            <a:off x="629841" y="1543050"/>
            <a:ext cx="2949300" cy="28587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168" name="Google Shape;168;p36"/>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69" name="Google Shape;169;p36"/>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70" name="Google Shape;170;p36"/>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71" name="Shape 171"/>
        <p:cNvGrpSpPr/>
        <p:nvPr/>
      </p:nvGrpSpPr>
      <p:grpSpPr>
        <a:xfrm>
          <a:off x="0" y="0"/>
          <a:ext cx="0" cy="0"/>
          <a:chOff x="0" y="0"/>
          <a:chExt cx="0" cy="0"/>
        </a:xfrm>
      </p:grpSpPr>
      <p:sp>
        <p:nvSpPr>
          <p:cNvPr id="172" name="Google Shape;172;p37"/>
          <p:cNvSpPr txBox="1"/>
          <p:nvPr>
            <p:ph type="title"/>
          </p:nvPr>
        </p:nvSpPr>
        <p:spPr>
          <a:xfrm>
            <a:off x="629841" y="342900"/>
            <a:ext cx="2949300" cy="12000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Calibri"/>
              <a:buNone/>
              <a:defRPr sz="3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73" name="Google Shape;173;p37"/>
          <p:cNvSpPr/>
          <p:nvPr>
            <p:ph idx="2" type="pic"/>
          </p:nvPr>
        </p:nvSpPr>
        <p:spPr>
          <a:xfrm>
            <a:off x="3887391" y="740569"/>
            <a:ext cx="4629300" cy="3655200"/>
          </a:xfrm>
          <a:prstGeom prst="rect">
            <a:avLst/>
          </a:prstGeom>
          <a:noFill/>
          <a:ln>
            <a:noFill/>
          </a:ln>
        </p:spPr>
      </p:sp>
      <p:sp>
        <p:nvSpPr>
          <p:cNvPr id="174" name="Google Shape;174;p37"/>
          <p:cNvSpPr txBox="1"/>
          <p:nvPr>
            <p:ph idx="1" type="body"/>
          </p:nvPr>
        </p:nvSpPr>
        <p:spPr>
          <a:xfrm>
            <a:off x="629841" y="1543050"/>
            <a:ext cx="2949300" cy="28587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175" name="Google Shape;175;p37"/>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76" name="Google Shape;176;p37"/>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77" name="Google Shape;177;p37"/>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78" name="Shape 178"/>
        <p:cNvGrpSpPr/>
        <p:nvPr/>
      </p:nvGrpSpPr>
      <p:grpSpPr>
        <a:xfrm>
          <a:off x="0" y="0"/>
          <a:ext cx="0" cy="0"/>
          <a:chOff x="0" y="0"/>
          <a:chExt cx="0" cy="0"/>
        </a:xfrm>
      </p:grpSpPr>
      <p:sp>
        <p:nvSpPr>
          <p:cNvPr id="179" name="Google Shape;179;p38"/>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0" name="Google Shape;180;p38"/>
          <p:cNvSpPr txBox="1"/>
          <p:nvPr>
            <p:ph idx="1" type="body"/>
          </p:nvPr>
        </p:nvSpPr>
        <p:spPr>
          <a:xfrm rot="5400000">
            <a:off x="2940300" y="-942431"/>
            <a:ext cx="3263400" cy="78867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81" name="Google Shape;181;p38"/>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2" name="Google Shape;182;p38"/>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3" name="Google Shape;183;p38"/>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84" name="Shape 184"/>
        <p:cNvGrpSpPr/>
        <p:nvPr/>
      </p:nvGrpSpPr>
      <p:grpSpPr>
        <a:xfrm>
          <a:off x="0" y="0"/>
          <a:ext cx="0" cy="0"/>
          <a:chOff x="0" y="0"/>
          <a:chExt cx="0" cy="0"/>
        </a:xfrm>
      </p:grpSpPr>
      <p:sp>
        <p:nvSpPr>
          <p:cNvPr id="185" name="Google Shape;185;p39"/>
          <p:cNvSpPr txBox="1"/>
          <p:nvPr>
            <p:ph type="title"/>
          </p:nvPr>
        </p:nvSpPr>
        <p:spPr>
          <a:xfrm rot="5400000">
            <a:off x="5350050" y="1467544"/>
            <a:ext cx="4359000" cy="19716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6" name="Google Shape;186;p39"/>
          <p:cNvSpPr txBox="1"/>
          <p:nvPr>
            <p:ph idx="1" type="body"/>
          </p:nvPr>
        </p:nvSpPr>
        <p:spPr>
          <a:xfrm rot="5400000">
            <a:off x="1349475" y="-447056"/>
            <a:ext cx="4359000" cy="58008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87" name="Google Shape;187;p39"/>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8" name="Google Shape;188;p39"/>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9" name="Google Shape;189;p39"/>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0" name="Shape 190"/>
        <p:cNvGrpSpPr/>
        <p:nvPr/>
      </p:nvGrpSpPr>
      <p:grpSpPr>
        <a:xfrm>
          <a:off x="0" y="0"/>
          <a:ext cx="0" cy="0"/>
          <a:chOff x="0" y="0"/>
          <a:chExt cx="0" cy="0"/>
        </a:xfrm>
      </p:grpSpPr>
      <p:sp>
        <p:nvSpPr>
          <p:cNvPr id="191" name="Google Shape;191;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90000"/>
              </a:lnSpc>
              <a:spcBef>
                <a:spcPts val="0"/>
              </a:spcBef>
              <a:spcAft>
                <a:spcPts val="0"/>
              </a:spcAft>
              <a:buClr>
                <a:schemeClr val="dk1"/>
              </a:buClr>
              <a:buSzPts val="2800"/>
              <a:buFont typeface="Calibri"/>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92" name="Google Shape;192;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90000"/>
              </a:lnSpc>
              <a:spcBef>
                <a:spcPts val="0"/>
              </a:spcBef>
              <a:spcAft>
                <a:spcPts val="0"/>
              </a:spcAft>
              <a:buClr>
                <a:schemeClr val="dk1"/>
              </a:buClr>
              <a:buSzPts val="1800"/>
              <a:buChar char="●"/>
              <a:defRPr/>
            </a:lvl1pPr>
            <a:lvl2pPr indent="-317500" lvl="1" marL="914400" rtl="0" algn="l">
              <a:lnSpc>
                <a:spcPct val="90000"/>
              </a:lnSpc>
              <a:spcBef>
                <a:spcPts val="1600"/>
              </a:spcBef>
              <a:spcAft>
                <a:spcPts val="0"/>
              </a:spcAft>
              <a:buClr>
                <a:schemeClr val="dk1"/>
              </a:buClr>
              <a:buSzPts val="1400"/>
              <a:buChar char="○"/>
              <a:defRPr/>
            </a:lvl2pPr>
            <a:lvl3pPr indent="-317500" lvl="2" marL="1371600" rtl="0" algn="l">
              <a:lnSpc>
                <a:spcPct val="90000"/>
              </a:lnSpc>
              <a:spcBef>
                <a:spcPts val="1600"/>
              </a:spcBef>
              <a:spcAft>
                <a:spcPts val="0"/>
              </a:spcAft>
              <a:buClr>
                <a:schemeClr val="dk1"/>
              </a:buClr>
              <a:buSzPts val="1400"/>
              <a:buChar char="■"/>
              <a:defRPr/>
            </a:lvl3pPr>
            <a:lvl4pPr indent="-317500" lvl="3" marL="1828800" rtl="0" algn="l">
              <a:lnSpc>
                <a:spcPct val="90000"/>
              </a:lnSpc>
              <a:spcBef>
                <a:spcPts val="1600"/>
              </a:spcBef>
              <a:spcAft>
                <a:spcPts val="0"/>
              </a:spcAft>
              <a:buClr>
                <a:schemeClr val="dk1"/>
              </a:buClr>
              <a:buSzPts val="1400"/>
              <a:buChar char="●"/>
              <a:defRPr/>
            </a:lvl4pPr>
            <a:lvl5pPr indent="-317500" lvl="4" marL="2286000" rtl="0" algn="l">
              <a:lnSpc>
                <a:spcPct val="90000"/>
              </a:lnSpc>
              <a:spcBef>
                <a:spcPts val="1600"/>
              </a:spcBef>
              <a:spcAft>
                <a:spcPts val="0"/>
              </a:spcAft>
              <a:buClr>
                <a:schemeClr val="dk1"/>
              </a:buClr>
              <a:buSzPts val="1400"/>
              <a:buChar char="○"/>
              <a:defRPr/>
            </a:lvl5pPr>
            <a:lvl6pPr indent="-317500" lvl="5" marL="2743200" rtl="0" algn="l">
              <a:lnSpc>
                <a:spcPct val="90000"/>
              </a:lnSpc>
              <a:spcBef>
                <a:spcPts val="16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
        <p:nvSpPr>
          <p:cNvPr id="193" name="Google Shape;193;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theme" Target="../theme/theme4.xml"/><Relationship Id="rId14" Type="http://schemas.openxmlformats.org/officeDocument/2006/relationships/slideLayout" Target="../slideLayouts/slideLayout2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theme" Target="../theme/theme3.xml"/><Relationship Id="rId12" Type="http://schemas.openxmlformats.org/officeDocument/2006/relationships/slideLayout" Target="../slideLayouts/slideLayout37.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5" name="Shape 115"/>
        <p:cNvGrpSpPr/>
        <p:nvPr/>
      </p:nvGrpSpPr>
      <p:grpSpPr>
        <a:xfrm>
          <a:off x="0" y="0"/>
          <a:ext cx="0" cy="0"/>
          <a:chOff x="0" y="0"/>
          <a:chExt cx="0" cy="0"/>
        </a:xfrm>
      </p:grpSpPr>
      <p:sp>
        <p:nvSpPr>
          <p:cNvPr id="116" name="Google Shape;116;p28"/>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7" name="Google Shape;117;p28"/>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8" name="Google Shape;118;p28"/>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19" name="Google Shape;119;p28"/>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20" name="Google Shape;120;p28"/>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8.png"/><Relationship Id="rId4" Type="http://schemas.openxmlformats.org/officeDocument/2006/relationships/image" Target="../media/image1.png"/><Relationship Id="rId5" Type="http://schemas.openxmlformats.org/officeDocument/2006/relationships/hyperlink" Target="mailto:comms@ecocommons.org.au" TargetMode="External"/><Relationship Id="rId6" Type="http://schemas.openxmlformats.org/officeDocument/2006/relationships/image" Target="../media/image10.png"/><Relationship Id="rId7"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3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7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7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42.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45.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hyperlink" Target="https://doi.org/10.1111/ecog.04960" TargetMode="External"/><Relationship Id="rId4" Type="http://schemas.openxmlformats.org/officeDocument/2006/relationships/image" Target="../media/image2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hyperlink" Target="https://doi.org/10.1111/j.1365-2656.2008.01390.x" TargetMode="External"/><Relationship Id="rId4" Type="http://schemas.openxmlformats.org/officeDocument/2006/relationships/hyperlink" Target="https://rspatial.org/raster/sdm/9_sdm_brt.html" TargetMode="External"/><Relationship Id="rId5" Type="http://schemas.openxmlformats.org/officeDocument/2006/relationships/image" Target="../media/image46.png"/><Relationship Id="rId6" Type="http://schemas.openxmlformats.org/officeDocument/2006/relationships/image" Target="../media/image5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53.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5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58.png"/><Relationship Id="rId4" Type="http://schemas.openxmlformats.org/officeDocument/2006/relationships/hyperlink" Target="https://www.ecocommons.org.au/" TargetMode="External"/><Relationship Id="rId5" Type="http://schemas.openxmlformats.org/officeDocument/2006/relationships/hyperlink" Target="https://datacarpentry.org/R-ecology-lesson/"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50.png"/><Relationship Id="rId4" Type="http://schemas.openxmlformats.org/officeDocument/2006/relationships/hyperlink" Target="https://www.ecocommons.org.au/"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60.png"/><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 Id="rId3" Type="http://schemas.openxmlformats.org/officeDocument/2006/relationships/image" Target="../media/image51.jpg"/><Relationship Id="rId4" Type="http://schemas.openxmlformats.org/officeDocument/2006/relationships/image" Target="../media/image72.jpg"/><Relationship Id="rId5" Type="http://schemas.openxmlformats.org/officeDocument/2006/relationships/image" Target="../media/image7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6.png"/><Relationship Id="rId6" Type="http://schemas.openxmlformats.org/officeDocument/2006/relationships/image" Target="../media/image9.png"/><Relationship Id="rId7" Type="http://schemas.openxmlformats.org/officeDocument/2006/relationships/image" Target="../media/image8.jpg"/></Relationships>
</file>

<file path=ppt/slides/_rels/slide4.xml.rels><?xml version="1.0" encoding="UTF-8" standalone="yes"?><Relationships xmlns="http://schemas.openxmlformats.org/package/2006/relationships"><Relationship Id="rId10" Type="http://schemas.openxmlformats.org/officeDocument/2006/relationships/hyperlink" Target="https://developers.google.com/earth-engine/datasets" TargetMode="External"/><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5.png"/><Relationship Id="rId9" Type="http://schemas.openxmlformats.org/officeDocument/2006/relationships/image" Target="../media/image32.png"/><Relationship Id="rId5" Type="http://schemas.openxmlformats.org/officeDocument/2006/relationships/image" Target="../media/image6.png"/><Relationship Id="rId6" Type="http://schemas.openxmlformats.org/officeDocument/2006/relationships/image" Target="../media/image9.png"/><Relationship Id="rId7" Type="http://schemas.openxmlformats.org/officeDocument/2006/relationships/image" Target="../media/image17.png"/><Relationship Id="rId8" Type="http://schemas.openxmlformats.org/officeDocument/2006/relationships/image" Target="../media/image4.png"/></Relationships>
</file>

<file path=ppt/slides/_rels/slide5.xml.rels><?xml version="1.0" encoding="UTF-8" standalone="yes"?><Relationships xmlns="http://schemas.openxmlformats.org/package/2006/relationships"><Relationship Id="rId11" Type="http://schemas.openxmlformats.org/officeDocument/2006/relationships/image" Target="../media/image41.png"/><Relationship Id="rId10" Type="http://schemas.openxmlformats.org/officeDocument/2006/relationships/hyperlink" Target="http://environmentalcomputing.net/intro-to-gams/" TargetMode="External"/><Relationship Id="rId12" Type="http://schemas.openxmlformats.org/officeDocument/2006/relationships/hyperlink" Target="http://www.sthda.com/english/articles/36-classification-methods-essentials/151-logistic-regression-essentials-in-r/" TargetMode="External"/><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8.png"/><Relationship Id="rId4" Type="http://schemas.openxmlformats.org/officeDocument/2006/relationships/image" Target="../media/image12.png"/><Relationship Id="rId9" Type="http://schemas.openxmlformats.org/officeDocument/2006/relationships/image" Target="../media/image35.png"/><Relationship Id="rId5" Type="http://schemas.openxmlformats.org/officeDocument/2006/relationships/image" Target="../media/image15.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hyperlink" Target="https://doi.org/10.1007/978-3-030-32029-4_27"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6.png"/><Relationship Id="rId6" Type="http://schemas.openxmlformats.org/officeDocument/2006/relationships/image" Target="../media/image9.png"/><Relationship Id="rId7" Type="http://schemas.openxmlformats.org/officeDocument/2006/relationships/image" Target="../media/image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3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41"/>
          <p:cNvSpPr/>
          <p:nvPr/>
        </p:nvSpPr>
        <p:spPr>
          <a:xfrm>
            <a:off x="-34350" y="2971794"/>
            <a:ext cx="9212699" cy="952683"/>
          </a:xfrm>
          <a:custGeom>
            <a:rect b="b" l="l" r="r" t="t"/>
            <a:pathLst>
              <a:path extrusionOk="0" h="642619" w="1224279">
                <a:moveTo>
                  <a:pt x="0" y="642442"/>
                </a:moveTo>
                <a:lnTo>
                  <a:pt x="1224000" y="642442"/>
                </a:lnTo>
                <a:lnTo>
                  <a:pt x="1224000" y="0"/>
                </a:lnTo>
                <a:lnTo>
                  <a:pt x="0" y="0"/>
                </a:lnTo>
                <a:lnTo>
                  <a:pt x="0" y="642442"/>
                </a:lnTo>
                <a:close/>
              </a:path>
            </a:pathLst>
          </a:custGeom>
          <a:solidFill>
            <a:srgbClr val="1DA68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99" name="Google Shape;199;p41"/>
          <p:cNvSpPr txBox="1"/>
          <p:nvPr>
            <p:ph type="title"/>
          </p:nvPr>
        </p:nvSpPr>
        <p:spPr>
          <a:xfrm>
            <a:off x="311700" y="4330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FFFFFF"/>
                </a:solidFill>
              </a:rPr>
              <a:t>Roundtable introduction</a:t>
            </a:r>
            <a:endParaRPr>
              <a:solidFill>
                <a:srgbClr val="FFFFFF"/>
              </a:solidFill>
            </a:endParaRPr>
          </a:p>
        </p:txBody>
      </p:sp>
      <p:pic>
        <p:nvPicPr>
          <p:cNvPr id="200" name="Google Shape;200;p41"/>
          <p:cNvPicPr preferRelativeResize="0"/>
          <p:nvPr/>
        </p:nvPicPr>
        <p:blipFill rotWithShape="1">
          <a:blip r:embed="rId3">
            <a:alphaModFix/>
          </a:blip>
          <a:srcRect b="0" l="0" r="0" t="0"/>
          <a:stretch/>
        </p:blipFill>
        <p:spPr>
          <a:xfrm>
            <a:off x="0" y="-76201"/>
            <a:ext cx="9144000" cy="3048000"/>
          </a:xfrm>
          <a:prstGeom prst="rect">
            <a:avLst/>
          </a:prstGeom>
          <a:noFill/>
          <a:ln>
            <a:noFill/>
          </a:ln>
        </p:spPr>
      </p:pic>
      <p:sp>
        <p:nvSpPr>
          <p:cNvPr id="201" name="Google Shape;201;p41"/>
          <p:cNvSpPr txBox="1"/>
          <p:nvPr/>
        </p:nvSpPr>
        <p:spPr>
          <a:xfrm>
            <a:off x="-34350" y="3174788"/>
            <a:ext cx="9212700" cy="729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lang="en" sz="2100">
                <a:solidFill>
                  <a:srgbClr val="FFFFFF"/>
                </a:solidFill>
                <a:latin typeface="Montserrat"/>
                <a:ea typeface="Montserrat"/>
                <a:cs typeface="Montserrat"/>
                <a:sym typeface="Montserrat"/>
              </a:rPr>
              <a:t>Species Distribution Modelling in R</a:t>
            </a:r>
            <a:endParaRPr b="1" sz="2100">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Clr>
                <a:schemeClr val="dk1"/>
              </a:buClr>
              <a:buSzPts val="1100"/>
              <a:buFont typeface="Arial"/>
              <a:buNone/>
            </a:pPr>
            <a:r>
              <a:rPr b="1" lang="en" sz="2100">
                <a:solidFill>
                  <a:srgbClr val="FFFFFF"/>
                </a:solidFill>
                <a:latin typeface="Montserrat"/>
                <a:ea typeface="Montserrat"/>
                <a:cs typeface="Montserrat"/>
                <a:sym typeface="Montserrat"/>
              </a:rPr>
              <a:t>Step 3: fitting your model</a:t>
            </a:r>
            <a:endParaRPr b="1" sz="2100">
              <a:solidFill>
                <a:srgbClr val="FFFFFF"/>
              </a:solidFill>
              <a:latin typeface="Montserrat"/>
              <a:ea typeface="Montserrat"/>
              <a:cs typeface="Montserrat"/>
              <a:sym typeface="Montserrat"/>
            </a:endParaRPr>
          </a:p>
          <a:p>
            <a:pPr indent="0" lvl="0" marL="0" marR="0" rtl="0" algn="ctr">
              <a:lnSpc>
                <a:spcPct val="115000"/>
              </a:lnSpc>
              <a:spcBef>
                <a:spcPts val="0"/>
              </a:spcBef>
              <a:spcAft>
                <a:spcPts val="0"/>
              </a:spcAft>
              <a:buClr>
                <a:schemeClr val="dk1"/>
              </a:buClr>
              <a:buSzPts val="1100"/>
              <a:buFont typeface="Arial"/>
              <a:buNone/>
            </a:pPr>
            <a:r>
              <a:t/>
            </a:r>
            <a:endParaRPr b="1" i="0" sz="15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1" i="0" sz="1800" u="none" cap="none" strike="noStrike">
              <a:solidFill>
                <a:srgbClr val="999999"/>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300"/>
              <a:buFont typeface="Arial"/>
              <a:buNone/>
            </a:pPr>
            <a:r>
              <a:t/>
            </a:r>
            <a:endParaRPr b="1" i="0" sz="2300" u="none" cap="none" strike="noStrike">
              <a:solidFill>
                <a:srgbClr val="FFFFFF"/>
              </a:solidFill>
              <a:latin typeface="Montserrat"/>
              <a:ea typeface="Montserrat"/>
              <a:cs typeface="Montserrat"/>
              <a:sym typeface="Montserrat"/>
            </a:endParaRPr>
          </a:p>
        </p:txBody>
      </p:sp>
      <p:sp>
        <p:nvSpPr>
          <p:cNvPr id="202" name="Google Shape;202;p41"/>
          <p:cNvSpPr txBox="1"/>
          <p:nvPr/>
        </p:nvSpPr>
        <p:spPr>
          <a:xfrm>
            <a:off x="3418675" y="2099975"/>
            <a:ext cx="2523600" cy="501000"/>
          </a:xfrm>
          <a:prstGeom prst="rect">
            <a:avLst/>
          </a:prstGeom>
          <a:noFill/>
          <a:ln>
            <a:noFill/>
          </a:ln>
        </p:spPr>
        <p:txBody>
          <a:bodyPr anchorCtr="0" anchor="t" bIns="91425" lIns="91425" spcFirstLastPara="1" rIns="91425" wrap="square" tIns="91425">
            <a:noAutofit/>
          </a:bodyPr>
          <a:lstStyle/>
          <a:p>
            <a:pPr indent="0" lvl="0" marL="0" marR="0" rtl="0" algn="l">
              <a:lnSpc>
                <a:spcPct val="107916"/>
              </a:lnSpc>
              <a:spcBef>
                <a:spcPts val="0"/>
              </a:spcBef>
              <a:spcAft>
                <a:spcPts val="0"/>
              </a:spcAft>
              <a:buClr>
                <a:srgbClr val="000000"/>
              </a:buClr>
              <a:buSzPts val="2700"/>
              <a:buFont typeface="Arial"/>
              <a:buNone/>
            </a:pPr>
            <a:r>
              <a:rPr b="1" i="0" lang="en" sz="2700" u="none" cap="none" strike="noStrike">
                <a:solidFill>
                  <a:srgbClr val="FFFFFF"/>
                </a:solidFill>
                <a:latin typeface="Montserrat"/>
                <a:ea typeface="Montserrat"/>
                <a:cs typeface="Montserrat"/>
                <a:sym typeface="Montserrat"/>
              </a:rPr>
              <a:t>WELCOME!</a:t>
            </a:r>
            <a:endParaRPr b="1" i="0" sz="2700" u="none" cap="none" strike="noStrike">
              <a:solidFill>
                <a:srgbClr val="FFFFFF"/>
              </a:solidFill>
              <a:latin typeface="Montserrat"/>
              <a:ea typeface="Montserrat"/>
              <a:cs typeface="Montserrat"/>
              <a:sym typeface="Montserrat"/>
            </a:endParaRPr>
          </a:p>
        </p:txBody>
      </p:sp>
      <p:pic>
        <p:nvPicPr>
          <p:cNvPr id="203" name="Google Shape;203;p41"/>
          <p:cNvPicPr preferRelativeResize="0"/>
          <p:nvPr/>
        </p:nvPicPr>
        <p:blipFill rotWithShape="1">
          <a:blip r:embed="rId4">
            <a:alphaModFix/>
          </a:blip>
          <a:srcRect b="0" l="0" r="0" t="0"/>
          <a:stretch/>
        </p:blipFill>
        <p:spPr>
          <a:xfrm>
            <a:off x="3532225" y="2572050"/>
            <a:ext cx="416775" cy="416775"/>
          </a:xfrm>
          <a:prstGeom prst="rect">
            <a:avLst/>
          </a:prstGeom>
          <a:noFill/>
          <a:ln>
            <a:noFill/>
          </a:ln>
        </p:spPr>
      </p:pic>
      <p:sp>
        <p:nvSpPr>
          <p:cNvPr id="204" name="Google Shape;204;p41"/>
          <p:cNvSpPr txBox="1"/>
          <p:nvPr/>
        </p:nvSpPr>
        <p:spPr>
          <a:xfrm>
            <a:off x="3808000" y="2572050"/>
            <a:ext cx="1784700" cy="328500"/>
          </a:xfrm>
          <a:prstGeom prst="rect">
            <a:avLst/>
          </a:prstGeom>
          <a:noFill/>
          <a:ln>
            <a:noFill/>
          </a:ln>
        </p:spPr>
        <p:txBody>
          <a:bodyPr anchorCtr="0" anchor="t" bIns="91425" lIns="91425" spcFirstLastPara="1" rIns="91425" wrap="square" tIns="91425">
            <a:noAutofit/>
          </a:bodyPr>
          <a:lstStyle/>
          <a:p>
            <a:pPr indent="0" lvl="0" marL="0" marR="0" rtl="0" algn="l">
              <a:lnSpc>
                <a:spcPct val="107916"/>
              </a:lnSpc>
              <a:spcBef>
                <a:spcPts val="0"/>
              </a:spcBef>
              <a:spcAft>
                <a:spcPts val="0"/>
              </a:spcAft>
              <a:buClr>
                <a:srgbClr val="000000"/>
              </a:buClr>
              <a:buSzPts val="1200"/>
              <a:buFont typeface="Arial"/>
              <a:buNone/>
            </a:pPr>
            <a:r>
              <a:rPr b="1" i="0" lang="en" sz="1200" u="none" cap="none" strike="noStrike">
                <a:solidFill>
                  <a:srgbClr val="FFFFFF"/>
                </a:solidFill>
                <a:latin typeface="Montserrat"/>
                <a:ea typeface="Montserrat"/>
                <a:cs typeface="Montserrat"/>
                <a:sym typeface="Montserrat"/>
              </a:rPr>
              <a:t>@EcoCommonsAus</a:t>
            </a:r>
            <a:endParaRPr b="1" i="0" sz="1200" u="none" cap="none" strike="noStrike">
              <a:solidFill>
                <a:srgbClr val="FFFFFF"/>
              </a:solidFill>
              <a:latin typeface="Montserrat"/>
              <a:ea typeface="Montserrat"/>
              <a:cs typeface="Montserrat"/>
              <a:sym typeface="Montserrat"/>
            </a:endParaRPr>
          </a:p>
        </p:txBody>
      </p:sp>
      <p:sp>
        <p:nvSpPr>
          <p:cNvPr id="205" name="Google Shape;205;p41"/>
          <p:cNvSpPr txBox="1"/>
          <p:nvPr/>
        </p:nvSpPr>
        <p:spPr>
          <a:xfrm>
            <a:off x="331400" y="4156800"/>
            <a:ext cx="2422200" cy="750300"/>
          </a:xfrm>
          <a:prstGeom prst="rect">
            <a:avLst/>
          </a:prstGeom>
          <a:noFill/>
          <a:ln>
            <a:noFill/>
          </a:ln>
        </p:spPr>
        <p:txBody>
          <a:bodyPr anchorCtr="0" anchor="ctr" bIns="91425" lIns="91425" spcFirstLastPara="1" rIns="91425" wrap="square" tIns="91425">
            <a:noAutofit/>
          </a:bodyPr>
          <a:lstStyle/>
          <a:p>
            <a:pPr indent="0" lvl="0" marL="0" marR="0" rtl="0" algn="l">
              <a:lnSpc>
                <a:spcPct val="107916"/>
              </a:lnSpc>
              <a:spcBef>
                <a:spcPts val="0"/>
              </a:spcBef>
              <a:spcAft>
                <a:spcPts val="0"/>
              </a:spcAft>
              <a:buClr>
                <a:srgbClr val="000000"/>
              </a:buClr>
              <a:buSzPts val="1000"/>
              <a:buFont typeface="Arial"/>
              <a:buNone/>
            </a:pPr>
            <a:r>
              <a:rPr b="0" i="0" lang="en" sz="1000" u="none" cap="none" strike="noStrike">
                <a:solidFill>
                  <a:srgbClr val="000000"/>
                </a:solidFill>
                <a:latin typeface="Montserrat"/>
                <a:ea typeface="Montserrat"/>
                <a:cs typeface="Montserrat"/>
                <a:sym typeface="Montserrat"/>
              </a:rPr>
              <a:t>Dr Rob Clemens (he/him)</a:t>
            </a:r>
            <a:endParaRPr b="0" i="0" sz="1000" u="none" cap="none" strike="noStrike">
              <a:solidFill>
                <a:srgbClr val="999999"/>
              </a:solidFill>
              <a:latin typeface="Montserrat"/>
              <a:ea typeface="Montserrat"/>
              <a:cs typeface="Montserrat"/>
              <a:sym typeface="Montserrat"/>
            </a:endParaRPr>
          </a:p>
          <a:p>
            <a:pPr indent="0" lvl="0" marL="0" marR="0" rtl="0" algn="l">
              <a:lnSpc>
                <a:spcPct val="107916"/>
              </a:lnSpc>
              <a:spcBef>
                <a:spcPts val="0"/>
              </a:spcBef>
              <a:spcAft>
                <a:spcPts val="0"/>
              </a:spcAft>
              <a:buClr>
                <a:srgbClr val="000000"/>
              </a:buClr>
              <a:buSzPts val="1000"/>
              <a:buFont typeface="Arial"/>
              <a:buNone/>
            </a:pPr>
            <a:r>
              <a:rPr b="0" i="0" lang="en" sz="1000" u="none" cap="none" strike="noStrike">
                <a:solidFill>
                  <a:srgbClr val="999999"/>
                </a:solidFill>
                <a:latin typeface="Montserrat"/>
                <a:ea typeface="Montserrat"/>
                <a:cs typeface="Montserrat"/>
                <a:sym typeface="Montserrat"/>
              </a:rPr>
              <a:t>Change &amp; Communications </a:t>
            </a:r>
            <a:br>
              <a:rPr b="0" i="0" lang="en" sz="1000" u="none" cap="none" strike="noStrike">
                <a:solidFill>
                  <a:srgbClr val="000000"/>
                </a:solidFill>
                <a:latin typeface="Montserrat"/>
                <a:ea typeface="Montserrat"/>
                <a:cs typeface="Montserrat"/>
                <a:sym typeface="Montserrat"/>
              </a:rPr>
            </a:br>
            <a:r>
              <a:rPr b="0" i="0" lang="en" sz="1000" u="none" cap="none" strike="noStrike">
                <a:solidFill>
                  <a:srgbClr val="000000"/>
                </a:solidFill>
                <a:latin typeface="Montserrat"/>
                <a:ea typeface="Montserrat"/>
                <a:cs typeface="Montserrat"/>
                <a:sym typeface="Montserrat"/>
              </a:rPr>
              <a:t>E: </a:t>
            </a:r>
            <a:r>
              <a:rPr b="0" i="0" lang="en" sz="1000" u="sng" cap="none" strike="noStrike">
                <a:solidFill>
                  <a:srgbClr val="0097A7"/>
                </a:solidFill>
                <a:latin typeface="Montserrat"/>
                <a:ea typeface="Montserrat"/>
                <a:cs typeface="Montserrat"/>
                <a:sym typeface="Montserrat"/>
                <a:hlinkClick r:id="rId5">
                  <a:extLst>
                    <a:ext uri="{A12FA001-AC4F-418D-AE19-62706E023703}">
                      <ahyp:hlinkClr val="tx"/>
                    </a:ext>
                  </a:extLst>
                </a:hlinkClick>
              </a:rPr>
              <a:t>comms@ecocommons.org.au</a:t>
            </a:r>
            <a:endParaRPr b="0" i="0" sz="1000" u="none" cap="none" strike="noStrike">
              <a:solidFill>
                <a:srgbClr val="1EA68A"/>
              </a:solidFill>
              <a:latin typeface="Montserrat"/>
              <a:ea typeface="Montserrat"/>
              <a:cs typeface="Montserrat"/>
              <a:sym typeface="Montserrat"/>
            </a:endParaRPr>
          </a:p>
          <a:p>
            <a:pPr indent="0" lvl="0" marL="0" marR="0" rtl="0" algn="l">
              <a:lnSpc>
                <a:spcPct val="107916"/>
              </a:lnSpc>
              <a:spcBef>
                <a:spcPts val="0"/>
              </a:spcBef>
              <a:spcAft>
                <a:spcPts val="0"/>
              </a:spcAft>
              <a:buClr>
                <a:srgbClr val="000000"/>
              </a:buClr>
              <a:buSzPts val="1000"/>
              <a:buFont typeface="Arial"/>
              <a:buNone/>
            </a:pPr>
            <a:r>
              <a:rPr b="0" i="0" lang="en" sz="1000" u="none" cap="none" strike="noStrike">
                <a:solidFill>
                  <a:srgbClr val="000000"/>
                </a:solidFill>
                <a:latin typeface="Montserrat"/>
                <a:ea typeface="Montserrat"/>
                <a:cs typeface="Montserrat"/>
                <a:sym typeface="Montserrat"/>
              </a:rPr>
              <a:t>T: </a:t>
            </a:r>
            <a:r>
              <a:rPr b="0" i="0" lang="en" sz="1000" u="none" cap="none" strike="noStrike">
                <a:solidFill>
                  <a:srgbClr val="1DA68A"/>
                </a:solidFill>
                <a:latin typeface="Montserrat"/>
                <a:ea typeface="Montserrat"/>
                <a:cs typeface="Montserrat"/>
                <a:sym typeface="Montserrat"/>
              </a:rPr>
              <a:t>@EcoCommonsAus       </a:t>
            </a:r>
            <a:endParaRPr b="0" i="0" sz="1000" u="none" cap="none" strike="noStrike">
              <a:solidFill>
                <a:srgbClr val="1DA68A"/>
              </a:solidFill>
              <a:latin typeface="Montserrat"/>
              <a:ea typeface="Montserrat"/>
              <a:cs typeface="Montserrat"/>
              <a:sym typeface="Montserrat"/>
            </a:endParaRPr>
          </a:p>
          <a:p>
            <a:pPr indent="0" lvl="0" marL="0" marR="0" rtl="0" algn="l">
              <a:lnSpc>
                <a:spcPct val="107916"/>
              </a:lnSpc>
              <a:spcBef>
                <a:spcPts val="0"/>
              </a:spcBef>
              <a:spcAft>
                <a:spcPts val="0"/>
              </a:spcAft>
              <a:buClr>
                <a:srgbClr val="000000"/>
              </a:buClr>
              <a:buSzPts val="1000"/>
              <a:buFont typeface="Arial"/>
              <a:buNone/>
            </a:pPr>
            <a:r>
              <a:rPr b="0" i="0" lang="en" sz="1000" u="none" cap="none" strike="noStrike">
                <a:solidFill>
                  <a:srgbClr val="1DA68A"/>
                </a:solidFill>
                <a:latin typeface="Montserrat"/>
                <a:ea typeface="Montserrat"/>
                <a:cs typeface="Montserrat"/>
                <a:sym typeface="Montserrat"/>
              </a:rPr>
              <a:t>    @RobertSClemens1</a:t>
            </a:r>
            <a:br>
              <a:rPr b="0" i="0" lang="en" sz="1000" u="none" cap="none" strike="noStrike">
                <a:solidFill>
                  <a:srgbClr val="000000"/>
                </a:solidFill>
                <a:latin typeface="Montserrat"/>
                <a:ea typeface="Montserrat"/>
                <a:cs typeface="Montserrat"/>
                <a:sym typeface="Montserrat"/>
              </a:rPr>
            </a:br>
            <a:endParaRPr b="0" i="0" sz="1000" u="none" cap="none" strike="noStrike">
              <a:solidFill>
                <a:srgbClr val="000000"/>
              </a:solidFill>
              <a:latin typeface="Montserrat"/>
              <a:ea typeface="Montserrat"/>
              <a:cs typeface="Montserrat"/>
              <a:sym typeface="Montserrat"/>
            </a:endParaRPr>
          </a:p>
        </p:txBody>
      </p:sp>
      <p:pic>
        <p:nvPicPr>
          <p:cNvPr id="206" name="Google Shape;206;p41"/>
          <p:cNvPicPr preferRelativeResize="0"/>
          <p:nvPr/>
        </p:nvPicPr>
        <p:blipFill rotWithShape="1">
          <a:blip r:embed="rId6">
            <a:alphaModFix/>
          </a:blip>
          <a:srcRect b="0" l="0" r="0" t="0"/>
          <a:stretch/>
        </p:blipFill>
        <p:spPr>
          <a:xfrm>
            <a:off x="2529450" y="4087375"/>
            <a:ext cx="840875" cy="840875"/>
          </a:xfrm>
          <a:prstGeom prst="rect">
            <a:avLst/>
          </a:prstGeom>
          <a:noFill/>
          <a:ln>
            <a:noFill/>
          </a:ln>
        </p:spPr>
      </p:pic>
      <p:pic>
        <p:nvPicPr>
          <p:cNvPr id="207" name="Google Shape;207;p41"/>
          <p:cNvPicPr preferRelativeResize="0"/>
          <p:nvPr/>
        </p:nvPicPr>
        <p:blipFill>
          <a:blip r:embed="rId7">
            <a:alphaModFix/>
          </a:blip>
          <a:stretch>
            <a:fillRect/>
          </a:stretch>
        </p:blipFill>
        <p:spPr>
          <a:xfrm>
            <a:off x="3734675" y="4178350"/>
            <a:ext cx="5173821" cy="750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50"/>
          <p:cNvSpPr txBox="1"/>
          <p:nvPr/>
        </p:nvSpPr>
        <p:spPr>
          <a:xfrm>
            <a:off x="-10159" y="1076053"/>
            <a:ext cx="4802400" cy="369300"/>
          </a:xfrm>
          <a:prstGeom prst="rect">
            <a:avLst/>
          </a:prstGeom>
          <a:noFill/>
          <a:ln>
            <a:noFill/>
          </a:ln>
        </p:spPr>
        <p:txBody>
          <a:bodyPr anchorCtr="0" anchor="t" bIns="45700" lIns="91425" spcFirstLastPara="1" rIns="91425" wrap="square" tIns="45700">
            <a:noAutofit/>
          </a:bodyPr>
          <a:lstStyle/>
          <a:p>
            <a:pPr indent="0" lvl="1" marL="457141"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Cabin"/>
                <a:ea typeface="Cabin"/>
                <a:cs typeface="Cabin"/>
                <a:sym typeface="Cabin"/>
              </a:rPr>
              <a:t>Probability of presence (continuous)</a:t>
            </a:r>
            <a:endParaRPr b="0" i="0" sz="1400" u="none" cap="none" strike="noStrike">
              <a:solidFill>
                <a:srgbClr val="000000"/>
              </a:solidFill>
              <a:latin typeface="Arial"/>
              <a:ea typeface="Arial"/>
              <a:cs typeface="Arial"/>
              <a:sym typeface="Arial"/>
            </a:endParaRPr>
          </a:p>
        </p:txBody>
      </p:sp>
      <p:pic>
        <p:nvPicPr>
          <p:cNvPr descr="Unknown-15.png" id="481" name="Google Shape;481;p50"/>
          <p:cNvPicPr preferRelativeResize="0"/>
          <p:nvPr/>
        </p:nvPicPr>
        <p:blipFill rotWithShape="1">
          <a:blip r:embed="rId3">
            <a:alphaModFix/>
          </a:blip>
          <a:srcRect b="0" l="0" r="0" t="0"/>
          <a:stretch/>
        </p:blipFill>
        <p:spPr>
          <a:xfrm>
            <a:off x="257113" y="1543700"/>
            <a:ext cx="4376510" cy="3345181"/>
          </a:xfrm>
          <a:prstGeom prst="rect">
            <a:avLst/>
          </a:prstGeom>
          <a:noFill/>
          <a:ln>
            <a:noFill/>
          </a:ln>
        </p:spPr>
      </p:pic>
      <p:sp>
        <p:nvSpPr>
          <p:cNvPr id="482" name="Google Shape;482;p50"/>
          <p:cNvSpPr/>
          <p:nvPr/>
        </p:nvSpPr>
        <p:spPr>
          <a:xfrm rot="10800000">
            <a:off x="4476260" y="1543581"/>
            <a:ext cx="625800" cy="3345300"/>
          </a:xfrm>
          <a:prstGeom prst="rect">
            <a:avLst/>
          </a:prstGeom>
          <a:gradFill>
            <a:gsLst>
              <a:gs pos="0">
                <a:srgbClr val="CA2B31"/>
              </a:gs>
              <a:gs pos="100000">
                <a:srgbClr val="FFFFFF"/>
              </a:gs>
            </a:gsLst>
            <a:lin ang="16200038"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sp>
        <p:nvSpPr>
          <p:cNvPr id="483" name="Google Shape;483;p50"/>
          <p:cNvSpPr txBox="1"/>
          <p:nvPr/>
        </p:nvSpPr>
        <p:spPr>
          <a:xfrm>
            <a:off x="5157530" y="4611881"/>
            <a:ext cx="722700" cy="311700"/>
          </a:xfrm>
          <a:prstGeom prst="rect">
            <a:avLst/>
          </a:prstGeom>
          <a:noFill/>
          <a:ln>
            <a:noFill/>
          </a:ln>
        </p:spPr>
        <p:txBody>
          <a:bodyPr anchorCtr="0" anchor="t" bIns="45700" lIns="91425" spcFirstLastPara="1" rIns="91425" wrap="square" tIns="45700">
            <a:noAutofit/>
          </a:bodyPr>
          <a:lstStyle/>
          <a:p>
            <a:pPr indent="0" lvl="1"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bin"/>
                <a:ea typeface="Cabin"/>
                <a:cs typeface="Cabin"/>
                <a:sym typeface="Cabin"/>
              </a:rPr>
              <a:t>0 (low)</a:t>
            </a:r>
            <a:endParaRPr b="0" i="0" sz="1400" u="none" cap="none" strike="noStrike">
              <a:solidFill>
                <a:srgbClr val="000000"/>
              </a:solidFill>
              <a:latin typeface="Arial"/>
              <a:ea typeface="Arial"/>
              <a:cs typeface="Arial"/>
              <a:sym typeface="Arial"/>
            </a:endParaRPr>
          </a:p>
        </p:txBody>
      </p:sp>
      <p:sp>
        <p:nvSpPr>
          <p:cNvPr id="484" name="Google Shape;484;p50"/>
          <p:cNvSpPr txBox="1"/>
          <p:nvPr/>
        </p:nvSpPr>
        <p:spPr>
          <a:xfrm>
            <a:off x="5150166" y="1543697"/>
            <a:ext cx="835800" cy="311700"/>
          </a:xfrm>
          <a:prstGeom prst="rect">
            <a:avLst/>
          </a:prstGeom>
          <a:noFill/>
          <a:ln>
            <a:noFill/>
          </a:ln>
        </p:spPr>
        <p:txBody>
          <a:bodyPr anchorCtr="0" anchor="t" bIns="45700" lIns="91425" spcFirstLastPara="1" rIns="91425" wrap="square" tIns="45700">
            <a:noAutofit/>
          </a:bodyPr>
          <a:lstStyle/>
          <a:p>
            <a:pPr indent="0" lvl="1"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bin"/>
                <a:ea typeface="Cabin"/>
                <a:cs typeface="Cabin"/>
                <a:sym typeface="Cabin"/>
              </a:rPr>
              <a:t>1 (high)</a:t>
            </a:r>
            <a:endParaRPr b="0" i="0" sz="1400" u="none" cap="none" strike="noStrike">
              <a:solidFill>
                <a:srgbClr val="000000"/>
              </a:solidFill>
              <a:latin typeface="Arial"/>
              <a:ea typeface="Arial"/>
              <a:cs typeface="Arial"/>
              <a:sym typeface="Arial"/>
            </a:endParaRPr>
          </a:p>
        </p:txBody>
      </p:sp>
      <p:sp>
        <p:nvSpPr>
          <p:cNvPr id="485" name="Google Shape;485;p50"/>
          <p:cNvSpPr txBox="1"/>
          <p:nvPr/>
        </p:nvSpPr>
        <p:spPr>
          <a:xfrm>
            <a:off x="5659121" y="2983391"/>
            <a:ext cx="2001600" cy="400200"/>
          </a:xfrm>
          <a:prstGeom prst="rect">
            <a:avLst/>
          </a:prstGeom>
          <a:noFill/>
          <a:ln>
            <a:noFill/>
          </a:ln>
        </p:spPr>
        <p:txBody>
          <a:bodyPr anchorCtr="0" anchor="t" bIns="45700" lIns="91425" spcFirstLastPara="1" rIns="91425" wrap="square" tIns="45700">
            <a:noAutofit/>
          </a:bodyPr>
          <a:lstStyle/>
          <a:p>
            <a:pPr indent="0" lvl="1"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1A0E4"/>
                </a:solidFill>
                <a:latin typeface="Cabin"/>
                <a:ea typeface="Cabin"/>
                <a:cs typeface="Cabin"/>
                <a:sym typeface="Cabin"/>
              </a:rPr>
              <a:t>threshold</a:t>
            </a:r>
            <a:endParaRPr b="0" i="0" sz="1400" u="none" cap="none" strike="noStrike">
              <a:solidFill>
                <a:srgbClr val="000000"/>
              </a:solidFill>
              <a:latin typeface="Arial"/>
              <a:ea typeface="Arial"/>
              <a:cs typeface="Arial"/>
              <a:sym typeface="Arial"/>
            </a:endParaRPr>
          </a:p>
        </p:txBody>
      </p:sp>
      <p:cxnSp>
        <p:nvCxnSpPr>
          <p:cNvPr id="486" name="Google Shape;486;p50"/>
          <p:cNvCxnSpPr>
            <a:endCxn id="482" idx="1"/>
          </p:cNvCxnSpPr>
          <p:nvPr/>
        </p:nvCxnSpPr>
        <p:spPr>
          <a:xfrm>
            <a:off x="4476260" y="3215631"/>
            <a:ext cx="625800" cy="600"/>
          </a:xfrm>
          <a:prstGeom prst="straightConnector1">
            <a:avLst/>
          </a:prstGeom>
          <a:noFill/>
          <a:ln cap="flat" cmpd="sng" w="38100">
            <a:solidFill>
              <a:srgbClr val="01A0E4"/>
            </a:solidFill>
            <a:prstDash val="dash"/>
            <a:round/>
            <a:headEnd len="sm" w="sm" type="none"/>
            <a:tailEnd len="sm" w="sm" type="none"/>
          </a:ln>
        </p:spPr>
      </p:cxnSp>
      <p:sp>
        <p:nvSpPr>
          <p:cNvPr id="487" name="Google Shape;487;p50"/>
          <p:cNvSpPr txBox="1"/>
          <p:nvPr/>
        </p:nvSpPr>
        <p:spPr>
          <a:xfrm>
            <a:off x="5132125" y="3014169"/>
            <a:ext cx="561900" cy="369300"/>
          </a:xfrm>
          <a:prstGeom prst="rect">
            <a:avLst/>
          </a:prstGeom>
          <a:noFill/>
          <a:ln>
            <a:noFill/>
          </a:ln>
        </p:spPr>
        <p:txBody>
          <a:bodyPr anchorCtr="0" anchor="t" bIns="45700" lIns="91425" spcFirstLastPara="1" rIns="91425" wrap="square" tIns="45700">
            <a:noAutofit/>
          </a:bodyPr>
          <a:lstStyle/>
          <a:p>
            <a:pPr indent="0" lvl="1"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1A0E4"/>
                </a:solidFill>
                <a:latin typeface="Cabin"/>
                <a:ea typeface="Cabin"/>
                <a:cs typeface="Cabin"/>
                <a:sym typeface="Cabin"/>
              </a:rPr>
              <a:t>0.5</a:t>
            </a:r>
            <a:endParaRPr b="0" i="0" sz="1400" u="none" cap="none" strike="noStrike">
              <a:solidFill>
                <a:srgbClr val="000000"/>
              </a:solidFill>
              <a:latin typeface="Arial"/>
              <a:ea typeface="Arial"/>
              <a:cs typeface="Arial"/>
              <a:sym typeface="Arial"/>
            </a:endParaRPr>
          </a:p>
        </p:txBody>
      </p:sp>
      <p:sp>
        <p:nvSpPr>
          <p:cNvPr id="488" name="Google Shape;488;p50"/>
          <p:cNvSpPr txBox="1"/>
          <p:nvPr/>
        </p:nvSpPr>
        <p:spPr>
          <a:xfrm rot="5400000">
            <a:off x="4059775" y="2109070"/>
            <a:ext cx="1524000" cy="523200"/>
          </a:xfrm>
          <a:prstGeom prst="rect">
            <a:avLst/>
          </a:prstGeom>
          <a:noFill/>
          <a:ln>
            <a:noFill/>
          </a:ln>
        </p:spPr>
        <p:txBody>
          <a:bodyPr anchorCtr="0" anchor="t" bIns="45700" lIns="91425" spcFirstLastPara="1" rIns="91425" wrap="square" tIns="45700">
            <a:noAutofit/>
          </a:bodyPr>
          <a:lstStyle/>
          <a:p>
            <a:pPr indent="0" lvl="1" marL="0" marR="0" rtl="0" algn="l">
              <a:lnSpc>
                <a:spcPct val="100000"/>
              </a:lnSpc>
              <a:spcBef>
                <a:spcPts val="0"/>
              </a:spcBef>
              <a:spcAft>
                <a:spcPts val="0"/>
              </a:spcAft>
              <a:buClr>
                <a:srgbClr val="000000"/>
              </a:buClr>
              <a:buSzPts val="2800"/>
              <a:buFont typeface="Arial"/>
              <a:buNone/>
            </a:pPr>
            <a:r>
              <a:rPr b="0" i="0" lang="en" sz="2800" u="none" cap="none" strike="noStrike">
                <a:solidFill>
                  <a:srgbClr val="FFFFFF"/>
                </a:solidFill>
                <a:latin typeface="Cabin"/>
                <a:ea typeface="Cabin"/>
                <a:cs typeface="Cabin"/>
                <a:sym typeface="Cabin"/>
              </a:rPr>
              <a:t>Present</a:t>
            </a:r>
            <a:endParaRPr b="0" i="0" sz="1400" u="none" cap="none" strike="noStrike">
              <a:solidFill>
                <a:srgbClr val="000000"/>
              </a:solidFill>
              <a:latin typeface="Arial"/>
              <a:ea typeface="Arial"/>
              <a:cs typeface="Arial"/>
              <a:sym typeface="Arial"/>
            </a:endParaRPr>
          </a:p>
        </p:txBody>
      </p:sp>
      <p:sp>
        <p:nvSpPr>
          <p:cNvPr id="489" name="Google Shape;489;p50"/>
          <p:cNvSpPr txBox="1"/>
          <p:nvPr/>
        </p:nvSpPr>
        <p:spPr>
          <a:xfrm rot="5400000">
            <a:off x="4085194" y="3776986"/>
            <a:ext cx="1490100" cy="523200"/>
          </a:xfrm>
          <a:prstGeom prst="rect">
            <a:avLst/>
          </a:prstGeom>
          <a:noFill/>
          <a:ln>
            <a:noFill/>
          </a:ln>
        </p:spPr>
        <p:txBody>
          <a:bodyPr anchorCtr="0" anchor="t" bIns="45700" lIns="91425" spcFirstLastPara="1" rIns="91425" wrap="square" tIns="45700">
            <a:noAutofit/>
          </a:bodyPr>
          <a:lstStyle/>
          <a:p>
            <a:pPr indent="0" lvl="1" marL="0" marR="0" rtl="0" algn="l">
              <a:lnSpc>
                <a:spcPct val="100000"/>
              </a:lnSpc>
              <a:spcBef>
                <a:spcPts val="0"/>
              </a:spcBef>
              <a:spcAft>
                <a:spcPts val="0"/>
              </a:spcAft>
              <a:buClr>
                <a:srgbClr val="000000"/>
              </a:buClr>
              <a:buSzPts val="2800"/>
              <a:buFont typeface="Arial"/>
              <a:buNone/>
            </a:pPr>
            <a:r>
              <a:rPr b="0" i="0" lang="en" sz="2800" u="none" cap="none" strike="noStrike">
                <a:solidFill>
                  <a:srgbClr val="FFFFFF"/>
                </a:solidFill>
                <a:latin typeface="Cabin"/>
                <a:ea typeface="Cabin"/>
                <a:cs typeface="Cabin"/>
                <a:sym typeface="Cabin"/>
              </a:rPr>
              <a:t>Absent</a:t>
            </a:r>
            <a:endParaRPr b="0" i="0" sz="1400" u="none" cap="none" strike="noStrike">
              <a:solidFill>
                <a:srgbClr val="000000"/>
              </a:solidFill>
              <a:latin typeface="Arial"/>
              <a:ea typeface="Arial"/>
              <a:cs typeface="Arial"/>
              <a:sym typeface="Arial"/>
            </a:endParaRPr>
          </a:p>
        </p:txBody>
      </p:sp>
      <p:sp>
        <p:nvSpPr>
          <p:cNvPr id="490" name="Google Shape;490;p50"/>
          <p:cNvSpPr txBox="1"/>
          <p:nvPr/>
        </p:nvSpPr>
        <p:spPr>
          <a:xfrm>
            <a:off x="4886961" y="1096372"/>
            <a:ext cx="4687500" cy="369300"/>
          </a:xfrm>
          <a:prstGeom prst="rect">
            <a:avLst/>
          </a:prstGeom>
          <a:noFill/>
          <a:ln>
            <a:noFill/>
          </a:ln>
        </p:spPr>
        <p:txBody>
          <a:bodyPr anchorCtr="0" anchor="t" bIns="45700" lIns="91425" spcFirstLastPara="1" rIns="91425" wrap="square" tIns="45700">
            <a:noAutofit/>
          </a:bodyPr>
          <a:lstStyle/>
          <a:p>
            <a:pPr indent="0" lvl="1"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Cabin"/>
                <a:ea typeface="Cabin"/>
                <a:cs typeface="Cabin"/>
                <a:sym typeface="Cabin"/>
              </a:rPr>
              <a:t>Categorical prediction: present/absent</a:t>
            </a:r>
            <a:endParaRPr b="0" i="0" sz="1400" u="none" cap="none" strike="noStrike">
              <a:solidFill>
                <a:srgbClr val="000000"/>
              </a:solidFill>
              <a:latin typeface="Arial"/>
              <a:ea typeface="Arial"/>
              <a:cs typeface="Arial"/>
              <a:sym typeface="Arial"/>
            </a:endParaRPr>
          </a:p>
        </p:txBody>
      </p:sp>
      <p:sp>
        <p:nvSpPr>
          <p:cNvPr id="491" name="Google Shape;491;p50"/>
          <p:cNvSpPr/>
          <p:nvPr/>
        </p:nvSpPr>
        <p:spPr>
          <a:xfrm>
            <a:off x="4323739" y="1150742"/>
            <a:ext cx="497700" cy="243900"/>
          </a:xfrm>
          <a:prstGeom prst="rightArrow">
            <a:avLst>
              <a:gd fmla="val 50000" name="adj1"/>
              <a:gd fmla="val 50000" name="adj2"/>
            </a:avLst>
          </a:prstGeom>
          <a:solidFill>
            <a:srgbClr val="7F7F7F"/>
          </a:solidFill>
          <a:ln cap="flat"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grpSp>
        <p:nvGrpSpPr>
          <p:cNvPr id="492" name="Google Shape;492;p50"/>
          <p:cNvGrpSpPr/>
          <p:nvPr/>
        </p:nvGrpSpPr>
        <p:grpSpPr>
          <a:xfrm>
            <a:off x="-1" y="119"/>
            <a:ext cx="9144002" cy="597900"/>
            <a:chOff x="-1" y="119"/>
            <a:chExt cx="9144002" cy="597900"/>
          </a:xfrm>
        </p:grpSpPr>
        <p:sp>
          <p:nvSpPr>
            <p:cNvPr id="493" name="Google Shape;493;p50"/>
            <p:cNvSpPr/>
            <p:nvPr/>
          </p:nvSpPr>
          <p:spPr>
            <a:xfrm>
              <a:off x="1" y="119"/>
              <a:ext cx="9144000" cy="597900"/>
            </a:xfrm>
            <a:prstGeom prst="rect">
              <a:avLst/>
            </a:prstGeom>
            <a:solidFill>
              <a:srgbClr val="1DA6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Cabin"/>
                  <a:ea typeface="Cabin"/>
                  <a:cs typeface="Cabin"/>
                  <a:sym typeface="Cabin"/>
                </a:rPr>
                <a:t>Threshold selection</a:t>
              </a:r>
              <a:endParaRPr b="0" i="0" sz="1400" u="none" cap="none" strike="noStrike">
                <a:solidFill>
                  <a:srgbClr val="000000"/>
                </a:solidFill>
                <a:latin typeface="Arial"/>
                <a:ea typeface="Arial"/>
                <a:cs typeface="Arial"/>
                <a:sym typeface="Arial"/>
              </a:endParaRPr>
            </a:p>
          </p:txBody>
        </p:sp>
        <p:cxnSp>
          <p:nvCxnSpPr>
            <p:cNvPr id="494" name="Google Shape;494;p50"/>
            <p:cNvCxnSpPr/>
            <p:nvPr/>
          </p:nvCxnSpPr>
          <p:spPr>
            <a:xfrm>
              <a:off x="-1" y="591297"/>
              <a:ext cx="9144000" cy="2400"/>
            </a:xfrm>
            <a:prstGeom prst="straightConnector1">
              <a:avLst/>
            </a:prstGeom>
            <a:noFill/>
            <a:ln cap="flat" cmpd="sng" w="57150">
              <a:solidFill>
                <a:srgbClr val="7F7F7F"/>
              </a:solidFill>
              <a:prstDash val="solid"/>
              <a:round/>
              <a:headEnd len="sm" w="sm" type="none"/>
              <a:tailEnd len="sm" w="sm" type="none"/>
            </a:ln>
          </p:spPr>
        </p:cxnSp>
      </p:grpSp>
      <p:sp>
        <p:nvSpPr>
          <p:cNvPr id="495" name="Google Shape;495;p50"/>
          <p:cNvSpPr txBox="1"/>
          <p:nvPr/>
        </p:nvSpPr>
        <p:spPr>
          <a:xfrm>
            <a:off x="6093823" y="1819003"/>
            <a:ext cx="23937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Maximise the sum of sensitivity </a:t>
            </a:r>
            <a:r>
              <a:rPr lang="en"/>
              <a:t>plus</a:t>
            </a:r>
            <a:r>
              <a:rPr b="0" i="0" lang="en" sz="1400" u="none" cap="none" strike="noStrike">
                <a:solidFill>
                  <a:srgbClr val="000000"/>
                </a:solidFill>
                <a:latin typeface="Arial"/>
                <a:ea typeface="Arial"/>
                <a:cs typeface="Arial"/>
                <a:sym typeface="Arial"/>
              </a:rPr>
              <a:t> specificity often works best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grpSp>
        <p:nvGrpSpPr>
          <p:cNvPr id="501" name="Google Shape;501;p51"/>
          <p:cNvGrpSpPr/>
          <p:nvPr/>
        </p:nvGrpSpPr>
        <p:grpSpPr>
          <a:xfrm>
            <a:off x="-1" y="119"/>
            <a:ext cx="9144002" cy="597900"/>
            <a:chOff x="-1" y="119"/>
            <a:chExt cx="9144002" cy="597900"/>
          </a:xfrm>
        </p:grpSpPr>
        <p:sp>
          <p:nvSpPr>
            <p:cNvPr id="502" name="Google Shape;502;p51"/>
            <p:cNvSpPr/>
            <p:nvPr/>
          </p:nvSpPr>
          <p:spPr>
            <a:xfrm>
              <a:off x="1" y="119"/>
              <a:ext cx="9144000" cy="597900"/>
            </a:xfrm>
            <a:prstGeom prst="rect">
              <a:avLst/>
            </a:prstGeom>
            <a:solidFill>
              <a:srgbClr val="1DA6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lang="en" sz="2400">
                  <a:solidFill>
                    <a:srgbClr val="FFFFFF"/>
                  </a:solidFill>
                  <a:latin typeface="Cabin"/>
                  <a:ea typeface="Cabin"/>
                  <a:cs typeface="Cabin"/>
                  <a:sym typeface="Cabin"/>
                </a:rPr>
                <a:t>Step 3: Fit your model</a:t>
              </a:r>
              <a:endParaRPr b="0" i="0" sz="2400" u="none" cap="none" strike="noStrike">
                <a:solidFill>
                  <a:srgbClr val="FFFFFF"/>
                </a:solidFill>
                <a:latin typeface="Cabin"/>
                <a:ea typeface="Cabin"/>
                <a:cs typeface="Cabin"/>
                <a:sym typeface="Cabin"/>
              </a:endParaRPr>
            </a:p>
          </p:txBody>
        </p:sp>
        <p:cxnSp>
          <p:nvCxnSpPr>
            <p:cNvPr id="503" name="Google Shape;503;p51"/>
            <p:cNvCxnSpPr/>
            <p:nvPr/>
          </p:nvCxnSpPr>
          <p:spPr>
            <a:xfrm>
              <a:off x="-1" y="591297"/>
              <a:ext cx="9144000" cy="2400"/>
            </a:xfrm>
            <a:prstGeom prst="straightConnector1">
              <a:avLst/>
            </a:prstGeom>
            <a:noFill/>
            <a:ln cap="flat" cmpd="sng" w="57150">
              <a:solidFill>
                <a:srgbClr val="7F7F7F"/>
              </a:solidFill>
              <a:prstDash val="solid"/>
              <a:round/>
              <a:headEnd len="sm" w="sm" type="none"/>
              <a:tailEnd len="sm" w="sm" type="none"/>
            </a:ln>
          </p:spPr>
        </p:cxnSp>
      </p:grpSp>
      <p:sp>
        <p:nvSpPr>
          <p:cNvPr id="504" name="Google Shape;504;p51"/>
          <p:cNvSpPr txBox="1"/>
          <p:nvPr/>
        </p:nvSpPr>
        <p:spPr>
          <a:xfrm>
            <a:off x="214300" y="1086850"/>
            <a:ext cx="3959700" cy="301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Maxent example</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BRT example</a:t>
            </a:r>
            <a:endParaRPr sz="1700"/>
          </a:p>
          <a:p>
            <a:pPr indent="0" lvl="0" marL="0" rtl="0" algn="l">
              <a:spcBef>
                <a:spcPts val="0"/>
              </a:spcBef>
              <a:spcAft>
                <a:spcPts val="0"/>
              </a:spcAft>
              <a:buNone/>
            </a:pPr>
            <a:r>
              <a:rPr lang="en" sz="1700"/>
              <a:t>	BRT tuning</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GLM exmample</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GAM example</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a:p>
        </p:txBody>
      </p:sp>
      <p:pic>
        <p:nvPicPr>
          <p:cNvPr id="505" name="Google Shape;505;p51"/>
          <p:cNvPicPr preferRelativeResize="0"/>
          <p:nvPr/>
        </p:nvPicPr>
        <p:blipFill>
          <a:blip r:embed="rId3">
            <a:alphaModFix/>
          </a:blip>
          <a:stretch>
            <a:fillRect/>
          </a:stretch>
        </p:blipFill>
        <p:spPr>
          <a:xfrm>
            <a:off x="4249850" y="1086844"/>
            <a:ext cx="4665201" cy="329388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grpSp>
        <p:nvGrpSpPr>
          <p:cNvPr id="511" name="Google Shape;511;p52"/>
          <p:cNvGrpSpPr/>
          <p:nvPr/>
        </p:nvGrpSpPr>
        <p:grpSpPr>
          <a:xfrm>
            <a:off x="-1" y="119"/>
            <a:ext cx="9144002" cy="597900"/>
            <a:chOff x="-1" y="119"/>
            <a:chExt cx="9144002" cy="597900"/>
          </a:xfrm>
        </p:grpSpPr>
        <p:sp>
          <p:nvSpPr>
            <p:cNvPr id="512" name="Google Shape;512;p52"/>
            <p:cNvSpPr/>
            <p:nvPr/>
          </p:nvSpPr>
          <p:spPr>
            <a:xfrm>
              <a:off x="1" y="119"/>
              <a:ext cx="9144000" cy="597900"/>
            </a:xfrm>
            <a:prstGeom prst="rect">
              <a:avLst/>
            </a:prstGeom>
            <a:solidFill>
              <a:srgbClr val="1DA6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lang="en" sz="2400">
                  <a:solidFill>
                    <a:srgbClr val="FFFFFF"/>
                  </a:solidFill>
                  <a:latin typeface="Cabin"/>
                  <a:ea typeface="Cabin"/>
                  <a:cs typeface="Cabin"/>
                  <a:sym typeface="Cabin"/>
                </a:rPr>
                <a:t>Step 3: Fit your model (correlation between predictors)</a:t>
              </a:r>
              <a:endParaRPr b="0" i="0" sz="2400" u="none" cap="none" strike="noStrike">
                <a:solidFill>
                  <a:srgbClr val="FFFFFF"/>
                </a:solidFill>
                <a:latin typeface="Cabin"/>
                <a:ea typeface="Cabin"/>
                <a:cs typeface="Cabin"/>
                <a:sym typeface="Cabin"/>
              </a:endParaRPr>
            </a:p>
          </p:txBody>
        </p:sp>
        <p:cxnSp>
          <p:nvCxnSpPr>
            <p:cNvPr id="513" name="Google Shape;513;p52"/>
            <p:cNvCxnSpPr/>
            <p:nvPr/>
          </p:nvCxnSpPr>
          <p:spPr>
            <a:xfrm>
              <a:off x="-1" y="591297"/>
              <a:ext cx="9144000" cy="2400"/>
            </a:xfrm>
            <a:prstGeom prst="straightConnector1">
              <a:avLst/>
            </a:prstGeom>
            <a:noFill/>
            <a:ln cap="flat" cmpd="sng" w="57150">
              <a:solidFill>
                <a:srgbClr val="7F7F7F"/>
              </a:solidFill>
              <a:prstDash val="solid"/>
              <a:round/>
              <a:headEnd len="sm" w="sm" type="none"/>
              <a:tailEnd len="sm" w="sm" type="none"/>
            </a:ln>
          </p:spPr>
        </p:cxnSp>
      </p:grpSp>
      <p:sp>
        <p:nvSpPr>
          <p:cNvPr id="514" name="Google Shape;514;p52"/>
          <p:cNvSpPr txBox="1"/>
          <p:nvPr/>
        </p:nvSpPr>
        <p:spPr>
          <a:xfrm>
            <a:off x="176375" y="682450"/>
            <a:ext cx="7835700" cy="537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Check for correlation in your environmental variables</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panel.cor &lt;- function(x, y, digits=2, prefix="", cex.cor, ...)</a:t>
            </a:r>
            <a:endParaRPr sz="1700"/>
          </a:p>
          <a:p>
            <a:pPr indent="0" lvl="0" marL="0" rtl="0" algn="l">
              <a:spcBef>
                <a:spcPts val="0"/>
              </a:spcBef>
              <a:spcAft>
                <a:spcPts val="0"/>
              </a:spcAft>
              <a:buNone/>
            </a:pPr>
            <a:r>
              <a:rPr lang="en" sz="1700"/>
              <a:t>{</a:t>
            </a:r>
            <a:endParaRPr sz="1700"/>
          </a:p>
          <a:p>
            <a:pPr indent="0" lvl="0" marL="0" rtl="0" algn="l">
              <a:spcBef>
                <a:spcPts val="0"/>
              </a:spcBef>
              <a:spcAft>
                <a:spcPts val="0"/>
              </a:spcAft>
              <a:buNone/>
            </a:pPr>
            <a:r>
              <a:rPr lang="en" sz="1700"/>
              <a:t>  usr &lt;- par("usr"); on.exit(par(usr))</a:t>
            </a:r>
            <a:endParaRPr sz="1700"/>
          </a:p>
          <a:p>
            <a:pPr indent="0" lvl="0" marL="0" rtl="0" algn="l">
              <a:spcBef>
                <a:spcPts val="0"/>
              </a:spcBef>
              <a:spcAft>
                <a:spcPts val="0"/>
              </a:spcAft>
              <a:buNone/>
            </a:pPr>
            <a:r>
              <a:rPr lang="en" sz="1700"/>
              <a:t>  par(usr = c(0, 1, 0, 1))</a:t>
            </a:r>
            <a:endParaRPr sz="1700"/>
          </a:p>
          <a:p>
            <a:pPr indent="0" lvl="0" marL="0" rtl="0" algn="l">
              <a:spcBef>
                <a:spcPts val="0"/>
              </a:spcBef>
              <a:spcAft>
                <a:spcPts val="0"/>
              </a:spcAft>
              <a:buNone/>
            </a:pPr>
            <a:r>
              <a:rPr lang="en" sz="1700"/>
              <a:t>  r &lt;- abs(cor(x, y, use="pairwise.complete.obs"))</a:t>
            </a:r>
            <a:endParaRPr sz="1700"/>
          </a:p>
          <a:p>
            <a:pPr indent="0" lvl="0" marL="0" rtl="0" algn="l">
              <a:spcBef>
                <a:spcPts val="0"/>
              </a:spcBef>
              <a:spcAft>
                <a:spcPts val="0"/>
              </a:spcAft>
              <a:buNone/>
            </a:pPr>
            <a:r>
              <a:rPr lang="en" sz="1700"/>
              <a:t>  txt &lt;- format(c(r, 0.123456789), digits=digits)[1]</a:t>
            </a:r>
            <a:endParaRPr sz="1700"/>
          </a:p>
          <a:p>
            <a:pPr indent="0" lvl="0" marL="0" rtl="0" algn="l">
              <a:spcBef>
                <a:spcPts val="0"/>
              </a:spcBef>
              <a:spcAft>
                <a:spcPts val="0"/>
              </a:spcAft>
              <a:buNone/>
            </a:pPr>
            <a:r>
              <a:rPr lang="en" sz="1700"/>
              <a:t>  txt &lt;- paste(prefix, txt, sep="")</a:t>
            </a:r>
            <a:endParaRPr sz="1700"/>
          </a:p>
          <a:p>
            <a:pPr indent="0" lvl="0" marL="0" rtl="0" algn="l">
              <a:spcBef>
                <a:spcPts val="0"/>
              </a:spcBef>
              <a:spcAft>
                <a:spcPts val="0"/>
              </a:spcAft>
              <a:buNone/>
            </a:pPr>
            <a:r>
              <a:rPr lang="en" sz="1700"/>
              <a:t>  if(missing(cex.cor)) cex.cor &lt;- 0.8/strwidth(txt)</a:t>
            </a:r>
            <a:endParaRPr sz="1700"/>
          </a:p>
          <a:p>
            <a:pPr indent="0" lvl="0" marL="0" rtl="0" algn="l">
              <a:spcBef>
                <a:spcPts val="0"/>
              </a:spcBef>
              <a:spcAft>
                <a:spcPts val="0"/>
              </a:spcAft>
              <a:buNone/>
            </a:pPr>
            <a:r>
              <a:rPr lang="en" sz="1700"/>
              <a:t>  text(0.5, 0.5, txt, cex = cex.cor * r)</a:t>
            </a:r>
            <a:endParaRPr sz="1700"/>
          </a:p>
          <a:p>
            <a:pPr indent="0" lvl="0" marL="0" rtl="0" algn="l">
              <a:spcBef>
                <a:spcPts val="0"/>
              </a:spcBef>
              <a:spcAft>
                <a:spcPts val="0"/>
              </a:spcAft>
              <a:buNone/>
            </a:pPr>
            <a:r>
              <a:rPr lang="en" sz="1700"/>
              <a:t>}</a:t>
            </a:r>
            <a:endParaRPr sz="1700"/>
          </a:p>
          <a:p>
            <a:pPr indent="0" lvl="0" marL="0" rtl="0" algn="l">
              <a:spcBef>
                <a:spcPts val="0"/>
              </a:spcBef>
              <a:spcAft>
                <a:spcPts val="0"/>
              </a:spcAft>
              <a:buNone/>
            </a:pPr>
            <a:r>
              <a:t/>
            </a:r>
            <a:endParaRPr sz="1700"/>
          </a:p>
          <a:p>
            <a:pPr indent="0" lvl="0" marL="0" rtl="0" algn="l">
              <a:spcBef>
                <a:spcPts val="0"/>
              </a:spcBef>
              <a:spcAft>
                <a:spcPts val="0"/>
              </a:spcAft>
              <a:buClr>
                <a:schemeClr val="dk1"/>
              </a:buClr>
              <a:buSzPts val="1100"/>
              <a:buFont typeface="Arial"/>
              <a:buNone/>
            </a:pPr>
            <a:r>
              <a:rPr lang="en" sz="1700"/>
              <a:t>rpoints&lt;-randomPoints(LiPe_predictors,1000)</a:t>
            </a:r>
            <a:endParaRPr sz="1700"/>
          </a:p>
          <a:p>
            <a:pPr indent="0" lvl="0" marL="0" rtl="0" algn="l">
              <a:spcBef>
                <a:spcPts val="0"/>
              </a:spcBef>
              <a:spcAft>
                <a:spcPts val="0"/>
              </a:spcAft>
              <a:buClr>
                <a:schemeClr val="dk1"/>
              </a:buClr>
              <a:buSzPts val="1100"/>
              <a:buFont typeface="Arial"/>
              <a:buNone/>
            </a:pPr>
            <a:r>
              <a:rPr lang="en" sz="1700"/>
              <a:t>samp&lt;-extract(LiPe_predictors,rpoints)</a:t>
            </a:r>
            <a:endParaRPr sz="1700"/>
          </a:p>
          <a:p>
            <a:pPr indent="0" lvl="0" marL="0" rtl="0" algn="l">
              <a:spcBef>
                <a:spcPts val="0"/>
              </a:spcBef>
              <a:spcAft>
                <a:spcPts val="0"/>
              </a:spcAft>
              <a:buClr>
                <a:schemeClr val="dk1"/>
              </a:buClr>
              <a:buSzPts val="1100"/>
              <a:buFont typeface="Arial"/>
              <a:buNone/>
            </a:pPr>
            <a:r>
              <a:rPr lang="en" sz="1700"/>
              <a:t>pairs(samp,lower.panel=panel.smooth,upper.panel=panel.cor)</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a:p>
        </p:txBody>
      </p:sp>
      <p:pic>
        <p:nvPicPr>
          <p:cNvPr id="515" name="Google Shape;515;p52"/>
          <p:cNvPicPr preferRelativeResize="0"/>
          <p:nvPr/>
        </p:nvPicPr>
        <p:blipFill>
          <a:blip r:embed="rId3">
            <a:alphaModFix/>
          </a:blip>
          <a:stretch>
            <a:fillRect/>
          </a:stretch>
        </p:blipFill>
        <p:spPr>
          <a:xfrm>
            <a:off x="5636825" y="2319525"/>
            <a:ext cx="3272675" cy="2414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grpSp>
        <p:nvGrpSpPr>
          <p:cNvPr id="521" name="Google Shape;521;p53"/>
          <p:cNvGrpSpPr/>
          <p:nvPr/>
        </p:nvGrpSpPr>
        <p:grpSpPr>
          <a:xfrm>
            <a:off x="-1" y="119"/>
            <a:ext cx="9144002" cy="597900"/>
            <a:chOff x="-1" y="119"/>
            <a:chExt cx="9144002" cy="597900"/>
          </a:xfrm>
        </p:grpSpPr>
        <p:sp>
          <p:nvSpPr>
            <p:cNvPr id="522" name="Google Shape;522;p53"/>
            <p:cNvSpPr/>
            <p:nvPr/>
          </p:nvSpPr>
          <p:spPr>
            <a:xfrm>
              <a:off x="1" y="119"/>
              <a:ext cx="9144000" cy="597900"/>
            </a:xfrm>
            <a:prstGeom prst="rect">
              <a:avLst/>
            </a:prstGeom>
            <a:solidFill>
              <a:srgbClr val="1DA6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lang="en" sz="2400">
                  <a:solidFill>
                    <a:srgbClr val="FFFFFF"/>
                  </a:solidFill>
                  <a:latin typeface="Cabin"/>
                  <a:ea typeface="Cabin"/>
                  <a:cs typeface="Cabin"/>
                  <a:sym typeface="Cabin"/>
                </a:rPr>
                <a:t>Step 3: Fit your model (presence data, mask, extent)</a:t>
              </a:r>
              <a:endParaRPr b="0" i="0" sz="2400" u="none" cap="none" strike="noStrike">
                <a:solidFill>
                  <a:srgbClr val="FFFFFF"/>
                </a:solidFill>
                <a:latin typeface="Cabin"/>
                <a:ea typeface="Cabin"/>
                <a:cs typeface="Cabin"/>
                <a:sym typeface="Cabin"/>
              </a:endParaRPr>
            </a:p>
          </p:txBody>
        </p:sp>
        <p:cxnSp>
          <p:nvCxnSpPr>
            <p:cNvPr id="523" name="Google Shape;523;p53"/>
            <p:cNvCxnSpPr/>
            <p:nvPr/>
          </p:nvCxnSpPr>
          <p:spPr>
            <a:xfrm>
              <a:off x="-1" y="591297"/>
              <a:ext cx="9144000" cy="2400"/>
            </a:xfrm>
            <a:prstGeom prst="straightConnector1">
              <a:avLst/>
            </a:prstGeom>
            <a:noFill/>
            <a:ln cap="flat" cmpd="sng" w="57150">
              <a:solidFill>
                <a:srgbClr val="7F7F7F"/>
              </a:solidFill>
              <a:prstDash val="solid"/>
              <a:round/>
              <a:headEnd len="sm" w="sm" type="none"/>
              <a:tailEnd len="sm" w="sm" type="none"/>
            </a:ln>
          </p:spPr>
        </p:cxnSp>
      </p:grpSp>
      <p:sp>
        <p:nvSpPr>
          <p:cNvPr id="524" name="Google Shape;524;p53"/>
          <p:cNvSpPr txBox="1"/>
          <p:nvPr/>
        </p:nvSpPr>
        <p:spPr>
          <a:xfrm>
            <a:off x="214300" y="1086850"/>
            <a:ext cx="7835700" cy="380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x_LiPe&lt;- LiPe_thinned$decimalLongitude</a:t>
            </a:r>
            <a:endParaRPr sz="1700"/>
          </a:p>
          <a:p>
            <a:pPr indent="0" lvl="0" marL="0" rtl="0" algn="l">
              <a:spcBef>
                <a:spcPts val="0"/>
              </a:spcBef>
              <a:spcAft>
                <a:spcPts val="0"/>
              </a:spcAft>
              <a:buNone/>
            </a:pPr>
            <a:r>
              <a:rPr lang="en" sz="1700"/>
              <a:t>y_LiPe&lt;-LiPe_thinned$decimalLatitude</a:t>
            </a:r>
            <a:endParaRPr sz="1700"/>
          </a:p>
          <a:p>
            <a:pPr indent="0" lvl="0" marL="0" rtl="0" algn="l">
              <a:spcBef>
                <a:spcPts val="0"/>
              </a:spcBef>
              <a:spcAft>
                <a:spcPts val="0"/>
              </a:spcAft>
              <a:buNone/>
            </a:pPr>
            <a:r>
              <a:rPr lang="en" sz="1700"/>
              <a:t>xy_LiPe&lt;-cbind(x_LiPe,y_LiPe)</a:t>
            </a:r>
            <a:endParaRPr sz="1700"/>
          </a:p>
          <a:p>
            <a:pPr indent="0" lvl="0" marL="0" rtl="0" algn="l">
              <a:spcBef>
                <a:spcPts val="0"/>
              </a:spcBef>
              <a:spcAft>
                <a:spcPts val="0"/>
              </a:spcAft>
              <a:buNone/>
            </a:pPr>
            <a:r>
              <a:rPr lang="en" sz="1700"/>
              <a:t>xy.sp_LiPe&lt;-SpatialPoints(xy_LiPe)</a:t>
            </a:r>
            <a:endParaRPr sz="1700"/>
          </a:p>
          <a:p>
            <a:pPr indent="0" lvl="0" marL="0" rtl="0" algn="l">
              <a:spcBef>
                <a:spcPts val="0"/>
              </a:spcBef>
              <a:spcAft>
                <a:spcPts val="0"/>
              </a:spcAft>
              <a:buNone/>
            </a:pPr>
            <a:r>
              <a:rPr lang="en" sz="1700"/>
              <a:t>crs(xy.sp_LiPe) &lt;- crs(LiPe_predictors)</a:t>
            </a:r>
            <a:endParaRPr sz="1700"/>
          </a:p>
          <a:p>
            <a:pPr indent="0" lvl="0" marL="0" rtl="0" algn="l">
              <a:spcBef>
                <a:spcPts val="0"/>
              </a:spcBef>
              <a:spcAft>
                <a:spcPts val="0"/>
              </a:spcAft>
              <a:buNone/>
            </a:pPr>
            <a:r>
              <a:rPr lang="en" sz="1700"/>
              <a:t>crs(xy.sp_LiPe)</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mask_r &lt;- LiPe_predictors[[2]]</a:t>
            </a:r>
            <a:endParaRPr sz="1700"/>
          </a:p>
          <a:p>
            <a:pPr indent="0" lvl="0" marL="0" rtl="0" algn="l">
              <a:spcBef>
                <a:spcPts val="0"/>
              </a:spcBef>
              <a:spcAft>
                <a:spcPts val="0"/>
              </a:spcAft>
              <a:buNone/>
            </a:pPr>
            <a:r>
              <a:rPr lang="en" sz="1700"/>
              <a:t>ext &lt;- raster::extent(LiPe_predictors)</a:t>
            </a:r>
            <a:endParaRPr sz="1700"/>
          </a:p>
          <a:p>
            <a:pPr indent="0" lvl="0" marL="0" rtl="0" algn="l">
              <a:spcBef>
                <a:spcPts val="0"/>
              </a:spcBef>
              <a:spcAft>
                <a:spcPts val="0"/>
              </a:spcAft>
              <a:buClr>
                <a:schemeClr val="dk1"/>
              </a:buClr>
              <a:buSzPts val="1100"/>
              <a:buFont typeface="Arial"/>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a:p>
        </p:txBody>
      </p:sp>
      <p:pic>
        <p:nvPicPr>
          <p:cNvPr id="525" name="Google Shape;525;p53"/>
          <p:cNvPicPr preferRelativeResize="0"/>
          <p:nvPr/>
        </p:nvPicPr>
        <p:blipFill>
          <a:blip r:embed="rId3">
            <a:alphaModFix/>
          </a:blip>
          <a:stretch>
            <a:fillRect/>
          </a:stretch>
        </p:blipFill>
        <p:spPr>
          <a:xfrm>
            <a:off x="5928971" y="1086850"/>
            <a:ext cx="2511702" cy="33489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grpSp>
        <p:nvGrpSpPr>
          <p:cNvPr id="531" name="Google Shape;531;p54"/>
          <p:cNvGrpSpPr/>
          <p:nvPr/>
        </p:nvGrpSpPr>
        <p:grpSpPr>
          <a:xfrm>
            <a:off x="-1" y="119"/>
            <a:ext cx="9144002" cy="597900"/>
            <a:chOff x="-1" y="119"/>
            <a:chExt cx="9144002" cy="597900"/>
          </a:xfrm>
        </p:grpSpPr>
        <p:sp>
          <p:nvSpPr>
            <p:cNvPr id="532" name="Google Shape;532;p54"/>
            <p:cNvSpPr/>
            <p:nvPr/>
          </p:nvSpPr>
          <p:spPr>
            <a:xfrm>
              <a:off x="1" y="119"/>
              <a:ext cx="9144000" cy="597900"/>
            </a:xfrm>
            <a:prstGeom prst="rect">
              <a:avLst/>
            </a:prstGeom>
            <a:solidFill>
              <a:srgbClr val="1DA6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lang="en" sz="2400">
                  <a:solidFill>
                    <a:srgbClr val="FFFFFF"/>
                  </a:solidFill>
                  <a:latin typeface="Cabin"/>
                  <a:ea typeface="Cabin"/>
                  <a:cs typeface="Cabin"/>
                  <a:sym typeface="Cabin"/>
                </a:rPr>
                <a:t>Step 3: Fit your model (Maxent, 10,000 random for background)</a:t>
              </a:r>
              <a:endParaRPr b="0" i="0" sz="2400" u="none" cap="none" strike="noStrike">
                <a:solidFill>
                  <a:srgbClr val="FFFFFF"/>
                </a:solidFill>
                <a:latin typeface="Cabin"/>
                <a:ea typeface="Cabin"/>
                <a:cs typeface="Cabin"/>
                <a:sym typeface="Cabin"/>
              </a:endParaRPr>
            </a:p>
          </p:txBody>
        </p:sp>
        <p:cxnSp>
          <p:nvCxnSpPr>
            <p:cNvPr id="533" name="Google Shape;533;p54"/>
            <p:cNvCxnSpPr/>
            <p:nvPr/>
          </p:nvCxnSpPr>
          <p:spPr>
            <a:xfrm>
              <a:off x="-1" y="591297"/>
              <a:ext cx="9144000" cy="2400"/>
            </a:xfrm>
            <a:prstGeom prst="straightConnector1">
              <a:avLst/>
            </a:prstGeom>
            <a:noFill/>
            <a:ln cap="flat" cmpd="sng" w="57150">
              <a:solidFill>
                <a:srgbClr val="7F7F7F"/>
              </a:solidFill>
              <a:prstDash val="solid"/>
              <a:round/>
              <a:headEnd len="sm" w="sm" type="none"/>
              <a:tailEnd len="sm" w="sm" type="none"/>
            </a:ln>
          </p:spPr>
        </p:cxnSp>
      </p:grpSp>
      <p:sp>
        <p:nvSpPr>
          <p:cNvPr id="534" name="Google Shape;534;p54"/>
          <p:cNvSpPr txBox="1"/>
          <p:nvPr/>
        </p:nvSpPr>
        <p:spPr>
          <a:xfrm>
            <a:off x="180175" y="598025"/>
            <a:ext cx="8606700" cy="537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maxent_args &lt;- c('removeduplicates=TRUE', 'jackknife=TRUE', 'responsecurves=TRUE', 'plots=TRUE')</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Mod1_LiPe &lt;- dismo::maxent(LiPe_predictors, xy.sp_LiPe, path = "results", args= maxent_args)</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map_predictions &lt;- predict(Mod1_LiPe, LiPe_predictors, args=maxent_args)</a:t>
            </a:r>
            <a:endParaRPr sz="1700"/>
          </a:p>
          <a:p>
            <a:pPr indent="0" lvl="0" marL="0" rtl="0" algn="l">
              <a:spcBef>
                <a:spcPts val="0"/>
              </a:spcBef>
              <a:spcAft>
                <a:spcPts val="0"/>
              </a:spcAft>
              <a:buNone/>
            </a:pPr>
            <a:r>
              <a:rPr lang="en" sz="1700"/>
              <a:t>plot(map_predictions)</a:t>
            </a:r>
            <a:endParaRPr sz="1700"/>
          </a:p>
          <a:p>
            <a:pPr indent="0" lvl="0" marL="0" rtl="0" algn="l">
              <a:spcBef>
                <a:spcPts val="0"/>
              </a:spcBef>
              <a:spcAft>
                <a:spcPts val="0"/>
              </a:spcAft>
              <a:buNone/>
            </a:pPr>
            <a:r>
              <a:rPr lang="en" sz="1700"/>
              <a:t>points(xy.sp_LiPe,pch=20,cex=0.2)</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require("jpeg")</a:t>
            </a:r>
            <a:endParaRPr sz="1700"/>
          </a:p>
          <a:p>
            <a:pPr indent="0" lvl="0" marL="0" rtl="0" algn="l">
              <a:spcBef>
                <a:spcPts val="0"/>
              </a:spcBef>
              <a:spcAft>
                <a:spcPts val="0"/>
              </a:spcAft>
              <a:buNone/>
            </a:pPr>
            <a:r>
              <a:rPr lang="en" sz="1700"/>
              <a:t>setwd("~/Documents/Use_cases/SDM_in_R") </a:t>
            </a:r>
            <a:endParaRPr sz="1700"/>
          </a:p>
          <a:p>
            <a:pPr indent="0" lvl="0" marL="0" rtl="0" algn="l">
              <a:spcBef>
                <a:spcPts val="0"/>
              </a:spcBef>
              <a:spcAft>
                <a:spcPts val="0"/>
              </a:spcAft>
              <a:buNone/>
            </a:pPr>
            <a:r>
              <a:rPr lang="en" sz="1700"/>
              <a:t>jpeg(paste0(getwd(),"/results/LiPe_predicted.jpeg"))</a:t>
            </a:r>
            <a:endParaRPr sz="1700"/>
          </a:p>
          <a:p>
            <a:pPr indent="0" lvl="0" marL="0" rtl="0" algn="l">
              <a:spcBef>
                <a:spcPts val="0"/>
              </a:spcBef>
              <a:spcAft>
                <a:spcPts val="0"/>
              </a:spcAft>
              <a:buNone/>
            </a:pPr>
            <a:r>
              <a:rPr lang="en" sz="1700"/>
              <a:t>plot(map_predictions)</a:t>
            </a:r>
            <a:endParaRPr sz="1700"/>
          </a:p>
          <a:p>
            <a:pPr indent="0" lvl="0" marL="0" rtl="0" algn="l">
              <a:spcBef>
                <a:spcPts val="0"/>
              </a:spcBef>
              <a:spcAft>
                <a:spcPts val="0"/>
              </a:spcAft>
              <a:buNone/>
            </a:pPr>
            <a:r>
              <a:rPr lang="en" sz="1700"/>
              <a:t>points(xy.sp_LiPe,pch=20,cex=0.2)</a:t>
            </a:r>
            <a:endParaRPr sz="1700"/>
          </a:p>
          <a:p>
            <a:pPr indent="0" lvl="0" marL="0" rtl="0" algn="l">
              <a:spcBef>
                <a:spcPts val="0"/>
              </a:spcBef>
              <a:spcAft>
                <a:spcPts val="0"/>
              </a:spcAft>
              <a:buNone/>
            </a:pPr>
            <a:r>
              <a:rPr lang="en" sz="1700"/>
              <a:t>dev.off()</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a:p>
        </p:txBody>
      </p:sp>
      <p:pic>
        <p:nvPicPr>
          <p:cNvPr id="535" name="Google Shape;535;p54"/>
          <p:cNvPicPr preferRelativeResize="0"/>
          <p:nvPr/>
        </p:nvPicPr>
        <p:blipFill>
          <a:blip r:embed="rId3">
            <a:alphaModFix/>
          </a:blip>
          <a:stretch>
            <a:fillRect/>
          </a:stretch>
        </p:blipFill>
        <p:spPr>
          <a:xfrm>
            <a:off x="5387700" y="2876152"/>
            <a:ext cx="3399176" cy="20030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grpSp>
        <p:nvGrpSpPr>
          <p:cNvPr id="541" name="Google Shape;541;p55"/>
          <p:cNvGrpSpPr/>
          <p:nvPr/>
        </p:nvGrpSpPr>
        <p:grpSpPr>
          <a:xfrm>
            <a:off x="-1" y="119"/>
            <a:ext cx="9144002" cy="597900"/>
            <a:chOff x="-1" y="119"/>
            <a:chExt cx="9144002" cy="597900"/>
          </a:xfrm>
        </p:grpSpPr>
        <p:sp>
          <p:nvSpPr>
            <p:cNvPr id="542" name="Google Shape;542;p55"/>
            <p:cNvSpPr/>
            <p:nvPr/>
          </p:nvSpPr>
          <p:spPr>
            <a:xfrm>
              <a:off x="1" y="119"/>
              <a:ext cx="9144000" cy="597900"/>
            </a:xfrm>
            <a:prstGeom prst="rect">
              <a:avLst/>
            </a:prstGeom>
            <a:solidFill>
              <a:srgbClr val="1DA6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lang="en" sz="2400">
                  <a:solidFill>
                    <a:srgbClr val="FFFFFF"/>
                  </a:solidFill>
                  <a:latin typeface="Cabin"/>
                  <a:ea typeface="Cabin"/>
                  <a:cs typeface="Cabin"/>
                  <a:sym typeface="Cabin"/>
                </a:rPr>
                <a:t>Step 3: Fit your model (thresholding to get presence / absence map)</a:t>
              </a:r>
              <a:endParaRPr b="0" i="0" sz="2400" u="none" cap="none" strike="noStrike">
                <a:solidFill>
                  <a:srgbClr val="FFFFFF"/>
                </a:solidFill>
                <a:latin typeface="Cabin"/>
                <a:ea typeface="Cabin"/>
                <a:cs typeface="Cabin"/>
                <a:sym typeface="Cabin"/>
              </a:endParaRPr>
            </a:p>
          </p:txBody>
        </p:sp>
        <p:cxnSp>
          <p:nvCxnSpPr>
            <p:cNvPr id="543" name="Google Shape;543;p55"/>
            <p:cNvCxnSpPr/>
            <p:nvPr/>
          </p:nvCxnSpPr>
          <p:spPr>
            <a:xfrm>
              <a:off x="-1" y="591297"/>
              <a:ext cx="9144000" cy="2400"/>
            </a:xfrm>
            <a:prstGeom prst="straightConnector1">
              <a:avLst/>
            </a:prstGeom>
            <a:noFill/>
            <a:ln cap="flat" cmpd="sng" w="57150">
              <a:solidFill>
                <a:srgbClr val="7F7F7F"/>
              </a:solidFill>
              <a:prstDash val="solid"/>
              <a:round/>
              <a:headEnd len="sm" w="sm" type="none"/>
              <a:tailEnd len="sm" w="sm" type="none"/>
            </a:ln>
          </p:spPr>
        </p:cxnSp>
      </p:grpSp>
      <p:sp>
        <p:nvSpPr>
          <p:cNvPr id="544" name="Google Shape;544;p55"/>
          <p:cNvSpPr txBox="1"/>
          <p:nvPr/>
        </p:nvSpPr>
        <p:spPr>
          <a:xfrm>
            <a:off x="176400" y="758275"/>
            <a:ext cx="7835700" cy="537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thresh&lt;-results1$Maximum.training.sensitivity.plus.specificity.area</a:t>
            </a:r>
            <a:endParaRPr sz="1700"/>
          </a:p>
          <a:p>
            <a:pPr indent="0" lvl="0" marL="0" rtl="0" algn="l">
              <a:spcBef>
                <a:spcPts val="0"/>
              </a:spcBef>
              <a:spcAft>
                <a:spcPts val="0"/>
              </a:spcAft>
              <a:buNone/>
            </a:pPr>
            <a:r>
              <a:rPr lang="en" sz="1700"/>
              <a:t>m &lt;- c(0, thresh, 0,  thresh, 1, 1)</a:t>
            </a:r>
            <a:endParaRPr sz="1700"/>
          </a:p>
          <a:p>
            <a:pPr indent="0" lvl="0" marL="0" rtl="0" algn="l">
              <a:spcBef>
                <a:spcPts val="0"/>
              </a:spcBef>
              <a:spcAft>
                <a:spcPts val="0"/>
              </a:spcAft>
              <a:buNone/>
            </a:pPr>
            <a:r>
              <a:rPr lang="en" sz="1700"/>
              <a:t>reclass &lt;- matrix(m, ncol= 3, byrow= TRUE)</a:t>
            </a:r>
            <a:endParaRPr sz="1700"/>
          </a:p>
          <a:p>
            <a:pPr indent="0" lvl="0" marL="0" rtl="0" algn="l">
              <a:spcBef>
                <a:spcPts val="0"/>
              </a:spcBef>
              <a:spcAft>
                <a:spcPts val="0"/>
              </a:spcAft>
              <a:buNone/>
            </a:pPr>
            <a:r>
              <a:rPr lang="en" sz="1700"/>
              <a:t>rc &lt;- reclassify(map_predictions, reclass)</a:t>
            </a:r>
            <a:endParaRPr sz="1700"/>
          </a:p>
          <a:p>
            <a:pPr indent="0" lvl="0" marL="0" rtl="0" algn="l">
              <a:spcBef>
                <a:spcPts val="0"/>
              </a:spcBef>
              <a:spcAft>
                <a:spcPts val="0"/>
              </a:spcAft>
              <a:buNone/>
            </a:pPr>
            <a:r>
              <a:rPr lang="en" sz="1700"/>
              <a:t>plot(rc)</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min.R &lt;- cellStats(map_predictions,"min")</a:t>
            </a:r>
            <a:endParaRPr sz="1700"/>
          </a:p>
          <a:p>
            <a:pPr indent="0" lvl="0" marL="0" rtl="0" algn="l">
              <a:spcBef>
                <a:spcPts val="0"/>
              </a:spcBef>
              <a:spcAft>
                <a:spcPts val="0"/>
              </a:spcAft>
              <a:buNone/>
            </a:pPr>
            <a:r>
              <a:rPr lang="en" sz="1700"/>
              <a:t>max.R &lt;- cellStats(map_predictions,"max")</a:t>
            </a:r>
            <a:endParaRPr sz="1700"/>
          </a:p>
          <a:p>
            <a:pPr indent="0" lvl="0" marL="0" rtl="0" algn="l">
              <a:spcBef>
                <a:spcPts val="0"/>
              </a:spcBef>
              <a:spcAft>
                <a:spcPts val="0"/>
              </a:spcAft>
              <a:buNone/>
            </a:pPr>
            <a:r>
              <a:rPr lang="en" sz="1700"/>
              <a:t>map_predictions2 &lt;- ((map_predictions - min.R) / (max.R - min.R) - 0 ) * 1</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thresh2 &lt;- 0.8</a:t>
            </a:r>
            <a:endParaRPr sz="1700"/>
          </a:p>
          <a:p>
            <a:pPr indent="0" lvl="0" marL="0" rtl="0" algn="l">
              <a:spcBef>
                <a:spcPts val="0"/>
              </a:spcBef>
              <a:spcAft>
                <a:spcPts val="0"/>
              </a:spcAft>
              <a:buNone/>
            </a:pPr>
            <a:r>
              <a:rPr lang="en" sz="1700"/>
              <a:t>m2 &lt;- c(0, thresh2, 0,  thresh2, 1, 1)</a:t>
            </a:r>
            <a:endParaRPr sz="1700"/>
          </a:p>
          <a:p>
            <a:pPr indent="0" lvl="0" marL="0" rtl="0" algn="l">
              <a:spcBef>
                <a:spcPts val="0"/>
              </a:spcBef>
              <a:spcAft>
                <a:spcPts val="0"/>
              </a:spcAft>
              <a:buNone/>
            </a:pPr>
            <a:r>
              <a:rPr lang="en" sz="1700"/>
              <a:t>reclass2 &lt;- matrix(m2, ncol= 3, byrow= TRUE)</a:t>
            </a:r>
            <a:endParaRPr sz="1700"/>
          </a:p>
          <a:p>
            <a:pPr indent="0" lvl="0" marL="0" rtl="0" algn="l">
              <a:spcBef>
                <a:spcPts val="0"/>
              </a:spcBef>
              <a:spcAft>
                <a:spcPts val="0"/>
              </a:spcAft>
              <a:buNone/>
            </a:pPr>
            <a:r>
              <a:rPr lang="en" sz="1700"/>
              <a:t>rc2 &lt;- reclassify(map_predictions2, reclass2)</a:t>
            </a:r>
            <a:endParaRPr sz="1700"/>
          </a:p>
          <a:p>
            <a:pPr indent="0" lvl="0" marL="0" rtl="0" algn="l">
              <a:spcBef>
                <a:spcPts val="0"/>
              </a:spcBef>
              <a:spcAft>
                <a:spcPts val="0"/>
              </a:spcAft>
              <a:buNone/>
            </a:pPr>
            <a:r>
              <a:rPr lang="en" sz="1700"/>
              <a:t>plot(rc2)</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a:p>
        </p:txBody>
      </p:sp>
      <p:pic>
        <p:nvPicPr>
          <p:cNvPr id="545" name="Google Shape;545;p55"/>
          <p:cNvPicPr preferRelativeResize="0"/>
          <p:nvPr/>
        </p:nvPicPr>
        <p:blipFill>
          <a:blip r:embed="rId3">
            <a:alphaModFix/>
          </a:blip>
          <a:stretch>
            <a:fillRect/>
          </a:stretch>
        </p:blipFill>
        <p:spPr>
          <a:xfrm>
            <a:off x="6308350" y="1166775"/>
            <a:ext cx="2417123" cy="1404975"/>
          </a:xfrm>
          <a:prstGeom prst="rect">
            <a:avLst/>
          </a:prstGeom>
          <a:noFill/>
          <a:ln>
            <a:noFill/>
          </a:ln>
        </p:spPr>
      </p:pic>
      <p:pic>
        <p:nvPicPr>
          <p:cNvPr id="546" name="Google Shape;546;p55"/>
          <p:cNvPicPr preferRelativeResize="0"/>
          <p:nvPr/>
        </p:nvPicPr>
        <p:blipFill>
          <a:blip r:embed="rId4">
            <a:alphaModFix/>
          </a:blip>
          <a:stretch>
            <a:fillRect/>
          </a:stretch>
        </p:blipFill>
        <p:spPr>
          <a:xfrm>
            <a:off x="6308350" y="3586435"/>
            <a:ext cx="2417125" cy="138844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grpSp>
        <p:nvGrpSpPr>
          <p:cNvPr id="552" name="Google Shape;552;p56"/>
          <p:cNvGrpSpPr/>
          <p:nvPr/>
        </p:nvGrpSpPr>
        <p:grpSpPr>
          <a:xfrm>
            <a:off x="-1" y="119"/>
            <a:ext cx="9144002" cy="597900"/>
            <a:chOff x="-1" y="119"/>
            <a:chExt cx="9144002" cy="597900"/>
          </a:xfrm>
        </p:grpSpPr>
        <p:sp>
          <p:nvSpPr>
            <p:cNvPr id="553" name="Google Shape;553;p56"/>
            <p:cNvSpPr/>
            <p:nvPr/>
          </p:nvSpPr>
          <p:spPr>
            <a:xfrm>
              <a:off x="1" y="119"/>
              <a:ext cx="9144000" cy="597900"/>
            </a:xfrm>
            <a:prstGeom prst="rect">
              <a:avLst/>
            </a:prstGeom>
            <a:solidFill>
              <a:srgbClr val="1DA6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lang="en" sz="2400">
                  <a:solidFill>
                    <a:srgbClr val="FFFFFF"/>
                  </a:solidFill>
                  <a:latin typeface="Cabin"/>
                  <a:ea typeface="Cabin"/>
                  <a:cs typeface="Cabin"/>
                  <a:sym typeface="Cabin"/>
                </a:rPr>
                <a:t>Step 3: Fit your model (cross-validation / bias dataset)</a:t>
              </a:r>
              <a:endParaRPr b="0" i="0" sz="2400" u="none" cap="none" strike="noStrike">
                <a:solidFill>
                  <a:srgbClr val="FFFFFF"/>
                </a:solidFill>
                <a:latin typeface="Cabin"/>
                <a:ea typeface="Cabin"/>
                <a:cs typeface="Cabin"/>
                <a:sym typeface="Cabin"/>
              </a:endParaRPr>
            </a:p>
          </p:txBody>
        </p:sp>
        <p:cxnSp>
          <p:nvCxnSpPr>
            <p:cNvPr id="554" name="Google Shape;554;p56"/>
            <p:cNvCxnSpPr/>
            <p:nvPr/>
          </p:nvCxnSpPr>
          <p:spPr>
            <a:xfrm>
              <a:off x="-1" y="591297"/>
              <a:ext cx="9144000" cy="2400"/>
            </a:xfrm>
            <a:prstGeom prst="straightConnector1">
              <a:avLst/>
            </a:prstGeom>
            <a:noFill/>
            <a:ln cap="flat" cmpd="sng" w="57150">
              <a:solidFill>
                <a:srgbClr val="7F7F7F"/>
              </a:solidFill>
              <a:prstDash val="solid"/>
              <a:round/>
              <a:headEnd len="sm" w="sm" type="none"/>
              <a:tailEnd len="sm" w="sm" type="none"/>
            </a:ln>
          </p:spPr>
        </p:cxnSp>
      </p:grpSp>
      <p:sp>
        <p:nvSpPr>
          <p:cNvPr id="555" name="Google Shape;555;p56"/>
          <p:cNvSpPr txBox="1"/>
          <p:nvPr/>
        </p:nvSpPr>
        <p:spPr>
          <a:xfrm>
            <a:off x="176400" y="758275"/>
            <a:ext cx="8771100" cy="615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maxent_args2 &lt;- c('removeduplicates=TRUE', 'jackknife=TRUE', 'responsecurves=TRUE', 'outputformat=cloglog', 'plots=TRUE','replicatetype=crossvalidate','replicates=3')</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Mod2_LiPe &lt;- dismo::maxent(LiPe_predictors, xy.sp_LiPe, path = "results2", args= maxent_args2)</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bias_raster &lt;- raster("data/Bias_LiPe_kd.asc")</a:t>
            </a:r>
            <a:endParaRPr sz="1700"/>
          </a:p>
          <a:p>
            <a:pPr indent="0" lvl="0" marL="0" rtl="0" algn="l">
              <a:spcBef>
                <a:spcPts val="0"/>
              </a:spcBef>
              <a:spcAft>
                <a:spcPts val="0"/>
              </a:spcAft>
              <a:buNone/>
            </a:pPr>
            <a:r>
              <a:rPr lang="en" sz="1700"/>
              <a:t>bg &lt;- xyFromCell(bias_raster, sample(which(!is.na(values(bias_raster))), 10000, prob=values(bias_raster)[!is.na(values(bias_raster))]))</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maxent_args &lt;- c('removeduplicates=TRUE', 'jackknife=TRUE', 'responsecurves=TRUE', 'outputformat=cloglog','plots=TRUE')</a:t>
            </a:r>
            <a:endParaRPr sz="1700"/>
          </a:p>
          <a:p>
            <a:pPr indent="0" lvl="0" marL="0" rtl="0" algn="l">
              <a:spcBef>
                <a:spcPts val="0"/>
              </a:spcBef>
              <a:spcAft>
                <a:spcPts val="0"/>
              </a:spcAft>
              <a:buNone/>
            </a:pPr>
            <a:r>
              <a:rPr lang="en" sz="1700"/>
              <a:t>Mod3_LiPe &lt;- dismo::maxent(x=LiPe_predictors, p=xy.sp_LiPe,a=bg, path = "results3", args= maxent_args)</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grpSp>
        <p:nvGrpSpPr>
          <p:cNvPr id="561" name="Google Shape;561;p57"/>
          <p:cNvGrpSpPr/>
          <p:nvPr/>
        </p:nvGrpSpPr>
        <p:grpSpPr>
          <a:xfrm>
            <a:off x="-1" y="119"/>
            <a:ext cx="9144002" cy="597900"/>
            <a:chOff x="-1" y="119"/>
            <a:chExt cx="9144002" cy="597900"/>
          </a:xfrm>
        </p:grpSpPr>
        <p:sp>
          <p:nvSpPr>
            <p:cNvPr id="562" name="Google Shape;562;p57"/>
            <p:cNvSpPr/>
            <p:nvPr/>
          </p:nvSpPr>
          <p:spPr>
            <a:xfrm>
              <a:off x="1" y="119"/>
              <a:ext cx="9144000" cy="597900"/>
            </a:xfrm>
            <a:prstGeom prst="rect">
              <a:avLst/>
            </a:prstGeom>
            <a:solidFill>
              <a:srgbClr val="1DA6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lang="en" sz="2400">
                  <a:solidFill>
                    <a:srgbClr val="FFFFFF"/>
                  </a:solidFill>
                  <a:latin typeface="Cabin"/>
                  <a:ea typeface="Cabin"/>
                  <a:cs typeface="Cabin"/>
                  <a:sym typeface="Cabin"/>
                </a:rPr>
                <a:t>Step 3: Fit your model (results with bias layer)</a:t>
              </a:r>
              <a:endParaRPr b="0" i="0" sz="2400" u="none" cap="none" strike="noStrike">
                <a:solidFill>
                  <a:srgbClr val="FFFFFF"/>
                </a:solidFill>
                <a:latin typeface="Cabin"/>
                <a:ea typeface="Cabin"/>
                <a:cs typeface="Cabin"/>
                <a:sym typeface="Cabin"/>
              </a:endParaRPr>
            </a:p>
          </p:txBody>
        </p:sp>
        <p:cxnSp>
          <p:nvCxnSpPr>
            <p:cNvPr id="563" name="Google Shape;563;p57"/>
            <p:cNvCxnSpPr/>
            <p:nvPr/>
          </p:nvCxnSpPr>
          <p:spPr>
            <a:xfrm>
              <a:off x="-1" y="591297"/>
              <a:ext cx="9144000" cy="2400"/>
            </a:xfrm>
            <a:prstGeom prst="straightConnector1">
              <a:avLst/>
            </a:prstGeom>
            <a:noFill/>
            <a:ln cap="flat" cmpd="sng" w="57150">
              <a:solidFill>
                <a:srgbClr val="7F7F7F"/>
              </a:solidFill>
              <a:prstDash val="solid"/>
              <a:round/>
              <a:headEnd len="sm" w="sm" type="none"/>
              <a:tailEnd len="sm" w="sm" type="none"/>
            </a:ln>
          </p:spPr>
        </p:cxnSp>
      </p:grpSp>
      <p:sp>
        <p:nvSpPr>
          <p:cNvPr id="564" name="Google Shape;564;p57"/>
          <p:cNvSpPr txBox="1"/>
          <p:nvPr/>
        </p:nvSpPr>
        <p:spPr>
          <a:xfrm>
            <a:off x="230675" y="663300"/>
            <a:ext cx="7835700" cy="223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p>
          <a:p>
            <a:pPr indent="0" lvl="0" marL="0" rtl="0" algn="l">
              <a:spcBef>
                <a:spcPts val="0"/>
              </a:spcBef>
              <a:spcAft>
                <a:spcPts val="0"/>
              </a:spcAft>
              <a:buClr>
                <a:schemeClr val="dk1"/>
              </a:buClr>
              <a:buSzPts val="1100"/>
              <a:buFont typeface="Arial"/>
              <a:buNone/>
            </a:pPr>
            <a:r>
              <a:rPr lang="en" sz="1700">
                <a:solidFill>
                  <a:schemeClr val="dk1"/>
                </a:solidFill>
              </a:rPr>
              <a:t>map_predictions3 &lt;- predict(Mod3_LiPe, LiPe_predictors)</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a:p>
        </p:txBody>
      </p:sp>
      <p:pic>
        <p:nvPicPr>
          <p:cNvPr id="565" name="Google Shape;565;p57"/>
          <p:cNvPicPr preferRelativeResize="0"/>
          <p:nvPr/>
        </p:nvPicPr>
        <p:blipFill>
          <a:blip r:embed="rId3">
            <a:alphaModFix/>
          </a:blip>
          <a:stretch>
            <a:fillRect/>
          </a:stretch>
        </p:blipFill>
        <p:spPr>
          <a:xfrm>
            <a:off x="1115650" y="1476575"/>
            <a:ext cx="5749151" cy="3392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grpSp>
        <p:nvGrpSpPr>
          <p:cNvPr id="571" name="Google Shape;571;p58"/>
          <p:cNvGrpSpPr/>
          <p:nvPr/>
        </p:nvGrpSpPr>
        <p:grpSpPr>
          <a:xfrm>
            <a:off x="-1" y="119"/>
            <a:ext cx="9144002" cy="597900"/>
            <a:chOff x="-1" y="119"/>
            <a:chExt cx="9144002" cy="597900"/>
          </a:xfrm>
        </p:grpSpPr>
        <p:sp>
          <p:nvSpPr>
            <p:cNvPr id="572" name="Google Shape;572;p58"/>
            <p:cNvSpPr/>
            <p:nvPr/>
          </p:nvSpPr>
          <p:spPr>
            <a:xfrm>
              <a:off x="1" y="119"/>
              <a:ext cx="9144000" cy="597900"/>
            </a:xfrm>
            <a:prstGeom prst="rect">
              <a:avLst/>
            </a:prstGeom>
            <a:solidFill>
              <a:srgbClr val="1DA6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lang="en" sz="2400">
                  <a:solidFill>
                    <a:srgbClr val="FFFFFF"/>
                  </a:solidFill>
                  <a:latin typeface="Cabin"/>
                  <a:ea typeface="Cabin"/>
                  <a:cs typeface="Cabin"/>
                  <a:sym typeface="Cabin"/>
                </a:rPr>
                <a:t>Step 3: Fit your model (targeted background / zero filling)</a:t>
              </a:r>
              <a:endParaRPr b="0" i="0" sz="2400" u="none" cap="none" strike="noStrike">
                <a:solidFill>
                  <a:srgbClr val="FFFFFF"/>
                </a:solidFill>
                <a:latin typeface="Cabin"/>
                <a:ea typeface="Cabin"/>
                <a:cs typeface="Cabin"/>
                <a:sym typeface="Cabin"/>
              </a:endParaRPr>
            </a:p>
          </p:txBody>
        </p:sp>
        <p:cxnSp>
          <p:nvCxnSpPr>
            <p:cNvPr id="573" name="Google Shape;573;p58"/>
            <p:cNvCxnSpPr/>
            <p:nvPr/>
          </p:nvCxnSpPr>
          <p:spPr>
            <a:xfrm>
              <a:off x="-1" y="591297"/>
              <a:ext cx="9144000" cy="2400"/>
            </a:xfrm>
            <a:prstGeom prst="straightConnector1">
              <a:avLst/>
            </a:prstGeom>
            <a:noFill/>
            <a:ln cap="flat" cmpd="sng" w="57150">
              <a:solidFill>
                <a:srgbClr val="7F7F7F"/>
              </a:solidFill>
              <a:prstDash val="solid"/>
              <a:round/>
              <a:headEnd len="sm" w="sm" type="none"/>
              <a:tailEnd len="sm" w="sm" type="none"/>
            </a:ln>
          </p:spPr>
        </p:cxnSp>
      </p:grpSp>
      <p:sp>
        <p:nvSpPr>
          <p:cNvPr id="574" name="Google Shape;574;p58"/>
          <p:cNvSpPr txBox="1"/>
          <p:nvPr/>
        </p:nvSpPr>
        <p:spPr>
          <a:xfrm>
            <a:off x="176400" y="758275"/>
            <a:ext cx="7835700" cy="589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zeros_1visit &lt;- read.csv("data/LiPe_zero_locations_thinned_1vis.csv") # these are the locations where we assume there were no LiPe in that cell because at least one survey did not record our target species</a:t>
            </a:r>
            <a:endParaRPr sz="1700"/>
          </a:p>
          <a:p>
            <a:pPr indent="0" lvl="0" marL="0" rtl="0" algn="l">
              <a:spcBef>
                <a:spcPts val="0"/>
              </a:spcBef>
              <a:spcAft>
                <a:spcPts val="0"/>
              </a:spcAft>
              <a:buNone/>
            </a:pPr>
            <a:r>
              <a:rPr lang="en" sz="1700"/>
              <a:t>x_bk2&lt;- zeros_1visit$Long</a:t>
            </a:r>
            <a:endParaRPr sz="1700"/>
          </a:p>
          <a:p>
            <a:pPr indent="0" lvl="0" marL="0" rtl="0" algn="l">
              <a:spcBef>
                <a:spcPts val="0"/>
              </a:spcBef>
              <a:spcAft>
                <a:spcPts val="0"/>
              </a:spcAft>
              <a:buNone/>
            </a:pPr>
            <a:r>
              <a:rPr lang="en" sz="1700"/>
              <a:t>y_bk2&lt;-zeros_1visit$Lat</a:t>
            </a:r>
            <a:endParaRPr sz="1700"/>
          </a:p>
          <a:p>
            <a:pPr indent="0" lvl="0" marL="0" rtl="0" algn="l">
              <a:spcBef>
                <a:spcPts val="0"/>
              </a:spcBef>
              <a:spcAft>
                <a:spcPts val="0"/>
              </a:spcAft>
              <a:buNone/>
            </a:pPr>
            <a:r>
              <a:rPr lang="en" sz="1700"/>
              <a:t>xy_bk2&lt;-cbind(x_bk2,y_bk2)</a:t>
            </a:r>
            <a:endParaRPr sz="1700"/>
          </a:p>
          <a:p>
            <a:pPr indent="0" lvl="0" marL="0" rtl="0" algn="l">
              <a:spcBef>
                <a:spcPts val="0"/>
              </a:spcBef>
              <a:spcAft>
                <a:spcPts val="0"/>
              </a:spcAft>
              <a:buNone/>
            </a:pPr>
            <a:r>
              <a:rPr lang="en" sz="1700"/>
              <a:t>xy.sp_bk2&lt;-SpatialPoints(xy_bk2)</a:t>
            </a:r>
            <a:endParaRPr sz="1700"/>
          </a:p>
          <a:p>
            <a:pPr indent="0" lvl="0" marL="0" rtl="0" algn="l">
              <a:spcBef>
                <a:spcPts val="0"/>
              </a:spcBef>
              <a:spcAft>
                <a:spcPts val="0"/>
              </a:spcAft>
              <a:buNone/>
            </a:pPr>
            <a:r>
              <a:rPr lang="en" sz="1700"/>
              <a:t>crs(xy.sp_bk2) &lt;- crs(LiPe_predictors)</a:t>
            </a:r>
            <a:endParaRPr sz="1700"/>
          </a:p>
          <a:p>
            <a:pPr indent="0" lvl="0" marL="0" rtl="0" algn="l">
              <a:spcBef>
                <a:spcPts val="0"/>
              </a:spcBef>
              <a:spcAft>
                <a:spcPts val="0"/>
              </a:spcAft>
              <a:buNone/>
            </a:pPr>
            <a:r>
              <a:rPr lang="en" sz="1700"/>
              <a:t>crs(xy.sp_bk2)</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maxent_args &lt;- c('removeduplicates=TRUE','jackknife=TRUE','responsecurves=TRUE', 'outputformat=cloglog','plots=TRUE')</a:t>
            </a:r>
            <a:endParaRPr sz="1700"/>
          </a:p>
          <a:p>
            <a:pPr indent="0" lvl="0" marL="0" rtl="0" algn="l">
              <a:spcBef>
                <a:spcPts val="0"/>
              </a:spcBef>
              <a:spcAft>
                <a:spcPts val="0"/>
              </a:spcAft>
              <a:buNone/>
            </a:pPr>
            <a:r>
              <a:rPr lang="en" sz="1700"/>
              <a:t>Mod4_LiPe &lt;- dismo::maxent(x=LiPe_predictors, p=xy.sp_LiPe, a=xy.sp_bk2, path = "results4", args= maxent_args)</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grpSp>
        <p:nvGrpSpPr>
          <p:cNvPr id="580" name="Google Shape;580;p59"/>
          <p:cNvGrpSpPr/>
          <p:nvPr/>
        </p:nvGrpSpPr>
        <p:grpSpPr>
          <a:xfrm>
            <a:off x="-1" y="119"/>
            <a:ext cx="9144002" cy="597900"/>
            <a:chOff x="-1" y="119"/>
            <a:chExt cx="9144002" cy="597900"/>
          </a:xfrm>
        </p:grpSpPr>
        <p:sp>
          <p:nvSpPr>
            <p:cNvPr id="581" name="Google Shape;581;p59"/>
            <p:cNvSpPr/>
            <p:nvPr/>
          </p:nvSpPr>
          <p:spPr>
            <a:xfrm>
              <a:off x="1" y="119"/>
              <a:ext cx="9144000" cy="597900"/>
            </a:xfrm>
            <a:prstGeom prst="rect">
              <a:avLst/>
            </a:prstGeom>
            <a:solidFill>
              <a:srgbClr val="1DA6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lang="en" sz="2400">
                  <a:solidFill>
                    <a:srgbClr val="FFFFFF"/>
                  </a:solidFill>
                  <a:latin typeface="Cabin"/>
                  <a:ea typeface="Cabin"/>
                  <a:cs typeface="Cabin"/>
                  <a:sym typeface="Cabin"/>
                </a:rPr>
                <a:t>Step 3: Fit your model (targeted background &amp; future predictions)</a:t>
              </a:r>
              <a:endParaRPr b="0" i="0" sz="2400" u="none" cap="none" strike="noStrike">
                <a:solidFill>
                  <a:srgbClr val="FFFFFF"/>
                </a:solidFill>
                <a:latin typeface="Cabin"/>
                <a:ea typeface="Cabin"/>
                <a:cs typeface="Cabin"/>
                <a:sym typeface="Cabin"/>
              </a:endParaRPr>
            </a:p>
          </p:txBody>
        </p:sp>
        <p:cxnSp>
          <p:nvCxnSpPr>
            <p:cNvPr id="582" name="Google Shape;582;p59"/>
            <p:cNvCxnSpPr/>
            <p:nvPr/>
          </p:nvCxnSpPr>
          <p:spPr>
            <a:xfrm>
              <a:off x="-1" y="591297"/>
              <a:ext cx="9144000" cy="2400"/>
            </a:xfrm>
            <a:prstGeom prst="straightConnector1">
              <a:avLst/>
            </a:prstGeom>
            <a:noFill/>
            <a:ln cap="flat" cmpd="sng" w="57150">
              <a:solidFill>
                <a:srgbClr val="7F7F7F"/>
              </a:solidFill>
              <a:prstDash val="solid"/>
              <a:round/>
              <a:headEnd len="sm" w="sm" type="none"/>
              <a:tailEnd len="sm" w="sm" type="none"/>
            </a:ln>
          </p:spPr>
        </p:cxnSp>
      </p:grpSp>
      <p:sp>
        <p:nvSpPr>
          <p:cNvPr id="583" name="Google Shape;583;p59"/>
          <p:cNvSpPr txBox="1"/>
          <p:nvPr/>
        </p:nvSpPr>
        <p:spPr>
          <a:xfrm>
            <a:off x="54275" y="2571750"/>
            <a:ext cx="42735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setwd("~/Documents/Use_cases/SDM_in_R/predictors_future")</a:t>
            </a:r>
            <a:endParaRPr/>
          </a:p>
          <a:p>
            <a:pPr indent="0" lvl="0" marL="0" rtl="0" algn="l">
              <a:spcBef>
                <a:spcPts val="0"/>
              </a:spcBef>
              <a:spcAft>
                <a:spcPts val="0"/>
              </a:spcAft>
              <a:buClr>
                <a:schemeClr val="dk1"/>
              </a:buClr>
              <a:buSzPts val="1100"/>
              <a:buFont typeface="Arial"/>
              <a:buNone/>
            </a:pPr>
            <a:r>
              <a:rPr lang="en"/>
              <a:t>rast_lst2 &lt;- list.files(pattern='.asc$', all.files=TRUE)</a:t>
            </a:r>
            <a:endParaRPr/>
          </a:p>
          <a:p>
            <a:pPr indent="0" lvl="0" marL="0" rtl="0" algn="l">
              <a:spcBef>
                <a:spcPts val="0"/>
              </a:spcBef>
              <a:spcAft>
                <a:spcPts val="0"/>
              </a:spcAft>
              <a:buClr>
                <a:schemeClr val="dk1"/>
              </a:buClr>
              <a:buSzPts val="1100"/>
              <a:buFont typeface="Arial"/>
              <a:buNone/>
            </a:pPr>
            <a:r>
              <a:rPr lang="en"/>
              <a:t>rast_lst2</a:t>
            </a:r>
            <a:endParaRPr/>
          </a:p>
          <a:p>
            <a:pPr indent="0" lvl="0" marL="0" rtl="0" algn="l">
              <a:spcBef>
                <a:spcPts val="0"/>
              </a:spcBef>
              <a:spcAft>
                <a:spcPts val="0"/>
              </a:spcAft>
              <a:buClr>
                <a:schemeClr val="dk1"/>
              </a:buClr>
              <a:buSzPts val="1100"/>
              <a:buFont typeface="Arial"/>
              <a:buNone/>
            </a:pPr>
            <a:r>
              <a:rPr lang="en"/>
              <a:t>LiPe_predictors_future &lt;- stack(rast_lst2)</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map_predictions5 &lt;- predict(Mod4_LiPe, LiPe_predictors_future)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plot(map_predictions5)</a:t>
            </a:r>
            <a:endParaRPr/>
          </a:p>
          <a:p>
            <a:pPr indent="0" lvl="0" marL="0" rtl="0" algn="l">
              <a:spcBef>
                <a:spcPts val="0"/>
              </a:spcBef>
              <a:spcAft>
                <a:spcPts val="0"/>
              </a:spcAft>
              <a:buClr>
                <a:schemeClr val="dk1"/>
              </a:buClr>
              <a:buSzPts val="1100"/>
              <a:buFont typeface="Arial"/>
              <a:buNone/>
            </a:pPr>
            <a:r>
              <a:rPr lang="en"/>
              <a:t>points(xy.sp_LiPe,pch=20,cex=0.2)</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pic>
        <p:nvPicPr>
          <p:cNvPr id="584" name="Google Shape;584;p59"/>
          <p:cNvPicPr preferRelativeResize="0"/>
          <p:nvPr/>
        </p:nvPicPr>
        <p:blipFill>
          <a:blip r:embed="rId3">
            <a:alphaModFix/>
          </a:blip>
          <a:stretch>
            <a:fillRect/>
          </a:stretch>
        </p:blipFill>
        <p:spPr>
          <a:xfrm>
            <a:off x="4826750" y="864962"/>
            <a:ext cx="3595469" cy="2005800"/>
          </a:xfrm>
          <a:prstGeom prst="rect">
            <a:avLst/>
          </a:prstGeom>
          <a:noFill/>
          <a:ln>
            <a:noFill/>
          </a:ln>
        </p:spPr>
      </p:pic>
      <p:sp>
        <p:nvSpPr>
          <p:cNvPr id="585" name="Google Shape;585;p59"/>
          <p:cNvSpPr txBox="1"/>
          <p:nvPr/>
        </p:nvSpPr>
        <p:spPr>
          <a:xfrm>
            <a:off x="54275" y="759725"/>
            <a:ext cx="42735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rPr>
              <a:t>map_predictions4 &lt;- predict(Mod4_LiPe, LiPe_predictors)</a:t>
            </a:r>
            <a:endParaRPr sz="1700">
              <a:solidFill>
                <a:schemeClr val="dk1"/>
              </a:solidFill>
            </a:endParaRPr>
          </a:p>
          <a:p>
            <a:pPr indent="0" lvl="0" marL="0" rtl="0" algn="l">
              <a:spcBef>
                <a:spcPts val="0"/>
              </a:spcBef>
              <a:spcAft>
                <a:spcPts val="0"/>
              </a:spcAft>
              <a:buNone/>
            </a:pPr>
            <a:r>
              <a:rPr lang="en" sz="1700">
                <a:solidFill>
                  <a:schemeClr val="dk1"/>
                </a:solidFill>
              </a:rPr>
              <a:t>plot(map_predictions5)</a:t>
            </a:r>
            <a:endParaRPr sz="1700">
              <a:solidFill>
                <a:schemeClr val="dk1"/>
              </a:solidFill>
            </a:endParaRPr>
          </a:p>
          <a:p>
            <a:pPr indent="0" lvl="0" marL="0" rtl="0" algn="l">
              <a:spcBef>
                <a:spcPts val="0"/>
              </a:spcBef>
              <a:spcAft>
                <a:spcPts val="0"/>
              </a:spcAft>
              <a:buNone/>
            </a:pPr>
            <a:r>
              <a:rPr lang="en" sz="1700">
                <a:solidFill>
                  <a:schemeClr val="dk1"/>
                </a:solidFill>
              </a:rPr>
              <a:t>points(xy.sp_LiPe,pch=20,cex=0.2)</a:t>
            </a:r>
            <a:endParaRPr sz="1700">
              <a:solidFill>
                <a:schemeClr val="dk1"/>
              </a:solidFill>
            </a:endParaRPr>
          </a:p>
          <a:p>
            <a:pPr indent="0" lvl="0" marL="0" rtl="0" algn="l">
              <a:spcBef>
                <a:spcPts val="0"/>
              </a:spcBef>
              <a:spcAft>
                <a:spcPts val="0"/>
              </a:spcAft>
              <a:buClr>
                <a:schemeClr val="dk1"/>
              </a:buClr>
              <a:buSzPts val="1100"/>
              <a:buFont typeface="Arial"/>
              <a:buNone/>
            </a:pPr>
            <a:r>
              <a:t/>
            </a:r>
            <a:endParaRPr sz="1700">
              <a:solidFill>
                <a:schemeClr val="dk1"/>
              </a:solidFill>
            </a:endParaRPr>
          </a:p>
        </p:txBody>
      </p:sp>
      <p:pic>
        <p:nvPicPr>
          <p:cNvPr id="586" name="Google Shape;586;p59"/>
          <p:cNvPicPr preferRelativeResize="0"/>
          <p:nvPr/>
        </p:nvPicPr>
        <p:blipFill>
          <a:blip r:embed="rId4">
            <a:alphaModFix/>
          </a:blip>
          <a:stretch>
            <a:fillRect/>
          </a:stretch>
        </p:blipFill>
        <p:spPr>
          <a:xfrm>
            <a:off x="4826750" y="3023150"/>
            <a:ext cx="3595476" cy="212535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grpSp>
        <p:nvGrpSpPr>
          <p:cNvPr id="213" name="Google Shape;213;p42"/>
          <p:cNvGrpSpPr/>
          <p:nvPr/>
        </p:nvGrpSpPr>
        <p:grpSpPr>
          <a:xfrm>
            <a:off x="-1" y="119"/>
            <a:ext cx="9144002" cy="597900"/>
            <a:chOff x="-1" y="119"/>
            <a:chExt cx="9144002" cy="597900"/>
          </a:xfrm>
        </p:grpSpPr>
        <p:sp>
          <p:nvSpPr>
            <p:cNvPr id="214" name="Google Shape;214;p42"/>
            <p:cNvSpPr/>
            <p:nvPr/>
          </p:nvSpPr>
          <p:spPr>
            <a:xfrm>
              <a:off x="1" y="119"/>
              <a:ext cx="9144000" cy="597900"/>
            </a:xfrm>
            <a:prstGeom prst="rect">
              <a:avLst/>
            </a:prstGeom>
            <a:solidFill>
              <a:srgbClr val="1DA6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Cabin"/>
                  <a:ea typeface="Cabin"/>
                  <a:cs typeface="Cabin"/>
                  <a:sym typeface="Cabin"/>
                </a:rPr>
                <a:t>Overview of the process</a:t>
              </a:r>
              <a:endParaRPr b="0" i="0" sz="1400" u="none" cap="none" strike="noStrike">
                <a:solidFill>
                  <a:srgbClr val="000000"/>
                </a:solidFill>
                <a:latin typeface="Arial"/>
                <a:ea typeface="Arial"/>
                <a:cs typeface="Arial"/>
                <a:sym typeface="Arial"/>
              </a:endParaRPr>
            </a:p>
          </p:txBody>
        </p:sp>
        <p:cxnSp>
          <p:nvCxnSpPr>
            <p:cNvPr id="215" name="Google Shape;215;p42"/>
            <p:cNvCxnSpPr/>
            <p:nvPr/>
          </p:nvCxnSpPr>
          <p:spPr>
            <a:xfrm>
              <a:off x="-1" y="591297"/>
              <a:ext cx="9144000" cy="2400"/>
            </a:xfrm>
            <a:prstGeom prst="straightConnector1">
              <a:avLst/>
            </a:prstGeom>
            <a:noFill/>
            <a:ln cap="flat" cmpd="sng" w="57150">
              <a:solidFill>
                <a:srgbClr val="7F7F7F"/>
              </a:solidFill>
              <a:prstDash val="solid"/>
              <a:round/>
              <a:headEnd len="sm" w="sm" type="none"/>
              <a:tailEnd len="sm" w="sm" type="none"/>
            </a:ln>
          </p:spPr>
        </p:cxnSp>
      </p:grpSp>
      <p:sp>
        <p:nvSpPr>
          <p:cNvPr id="216" name="Google Shape;216;p42"/>
          <p:cNvSpPr txBox="1"/>
          <p:nvPr/>
        </p:nvSpPr>
        <p:spPr>
          <a:xfrm>
            <a:off x="1402357" y="4580897"/>
            <a:ext cx="70074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Zurell, et. al.(2020), A standard protocol for reporting species distribution models. Ecography, 43: 1261-1277. </a:t>
            </a:r>
            <a:r>
              <a:rPr b="0" i="0" lang="en" sz="1400" u="sng" cap="none" strike="noStrike">
                <a:solidFill>
                  <a:srgbClr val="000000"/>
                </a:solidFill>
                <a:latin typeface="Arial"/>
                <a:ea typeface="Arial"/>
                <a:cs typeface="Arial"/>
                <a:sym typeface="Arial"/>
                <a:hlinkClick r:id="rId3">
                  <a:extLst>
                    <a:ext uri="{A12FA001-AC4F-418D-AE19-62706E023703}">
                      <ahyp:hlinkClr val="tx"/>
                    </a:ext>
                  </a:extLst>
                </a:hlinkClick>
              </a:rPr>
              <a:t>https://doi.org/10.1111/ecog.04960</a:t>
            </a:r>
            <a:br>
              <a:rPr b="0" i="0" lang="en" sz="1400" u="none" cap="none" strike="noStrike">
                <a:solidFill>
                  <a:srgbClr val="000000"/>
                </a:solidFill>
                <a:latin typeface="Arial"/>
                <a:ea typeface="Arial"/>
                <a:cs typeface="Arial"/>
                <a:sym typeface="Arial"/>
              </a:rPr>
            </a:b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217" name="Google Shape;217;p42"/>
          <p:cNvPicPr preferRelativeResize="0"/>
          <p:nvPr/>
        </p:nvPicPr>
        <p:blipFill rotWithShape="1">
          <a:blip r:embed="rId4">
            <a:alphaModFix/>
          </a:blip>
          <a:srcRect b="0" l="0" r="0" t="0"/>
          <a:stretch/>
        </p:blipFill>
        <p:spPr>
          <a:xfrm>
            <a:off x="1497452" y="741393"/>
            <a:ext cx="6149095" cy="381080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grpSp>
        <p:nvGrpSpPr>
          <p:cNvPr id="592" name="Google Shape;592;p60"/>
          <p:cNvGrpSpPr/>
          <p:nvPr/>
        </p:nvGrpSpPr>
        <p:grpSpPr>
          <a:xfrm>
            <a:off x="-1" y="119"/>
            <a:ext cx="9144002" cy="597900"/>
            <a:chOff x="-1" y="119"/>
            <a:chExt cx="9144002" cy="597900"/>
          </a:xfrm>
        </p:grpSpPr>
        <p:sp>
          <p:nvSpPr>
            <p:cNvPr id="593" name="Google Shape;593;p60"/>
            <p:cNvSpPr/>
            <p:nvPr/>
          </p:nvSpPr>
          <p:spPr>
            <a:xfrm>
              <a:off x="1" y="119"/>
              <a:ext cx="9144000" cy="597900"/>
            </a:xfrm>
            <a:prstGeom prst="rect">
              <a:avLst/>
            </a:prstGeom>
            <a:solidFill>
              <a:srgbClr val="1DA6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lang="en" sz="2400">
                  <a:solidFill>
                    <a:srgbClr val="FFFFFF"/>
                  </a:solidFill>
                  <a:latin typeface="Cabin"/>
                  <a:ea typeface="Cabin"/>
                  <a:cs typeface="Cabin"/>
                  <a:sym typeface="Cabin"/>
                </a:rPr>
                <a:t>Step 3: Fit your model (select areas w/ 3 visits &amp; thinned data)</a:t>
              </a:r>
              <a:endParaRPr b="0" i="0" sz="2400" u="none" cap="none" strike="noStrike">
                <a:solidFill>
                  <a:srgbClr val="FFFFFF"/>
                </a:solidFill>
                <a:latin typeface="Cabin"/>
                <a:ea typeface="Cabin"/>
                <a:cs typeface="Cabin"/>
                <a:sym typeface="Cabin"/>
              </a:endParaRPr>
            </a:p>
          </p:txBody>
        </p:sp>
        <p:cxnSp>
          <p:nvCxnSpPr>
            <p:cNvPr id="594" name="Google Shape;594;p60"/>
            <p:cNvCxnSpPr/>
            <p:nvPr/>
          </p:nvCxnSpPr>
          <p:spPr>
            <a:xfrm>
              <a:off x="-1" y="591297"/>
              <a:ext cx="9144000" cy="2400"/>
            </a:xfrm>
            <a:prstGeom prst="straightConnector1">
              <a:avLst/>
            </a:prstGeom>
            <a:noFill/>
            <a:ln cap="flat" cmpd="sng" w="57150">
              <a:solidFill>
                <a:srgbClr val="7F7F7F"/>
              </a:solidFill>
              <a:prstDash val="solid"/>
              <a:round/>
              <a:headEnd len="sm" w="sm" type="none"/>
              <a:tailEnd len="sm" w="sm" type="none"/>
            </a:ln>
          </p:spPr>
        </p:cxnSp>
      </p:grpSp>
      <p:sp>
        <p:nvSpPr>
          <p:cNvPr id="595" name="Google Shape;595;p60"/>
          <p:cNvSpPr txBox="1"/>
          <p:nvPr/>
        </p:nvSpPr>
        <p:spPr>
          <a:xfrm>
            <a:off x="176400" y="758275"/>
            <a:ext cx="7835700" cy="458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LiPe_zero_3vis&lt;-read.csv("data/LiPe_zero_locations_3vis.csv")</a:t>
            </a:r>
            <a:endParaRPr sz="1700"/>
          </a:p>
          <a:p>
            <a:pPr indent="0" lvl="0" marL="0" rtl="0" algn="l">
              <a:spcBef>
                <a:spcPts val="0"/>
              </a:spcBef>
              <a:spcAft>
                <a:spcPts val="0"/>
              </a:spcAft>
              <a:buNone/>
            </a:pPr>
            <a:r>
              <a:rPr lang="en" sz="1700"/>
              <a:t>head(LiPe_zero_3vis)</a:t>
            </a:r>
            <a:endParaRPr sz="1700"/>
          </a:p>
          <a:p>
            <a:pPr indent="0" lvl="0" marL="0" rtl="0" algn="l">
              <a:spcBef>
                <a:spcPts val="0"/>
              </a:spcBef>
              <a:spcAft>
                <a:spcPts val="0"/>
              </a:spcAft>
              <a:buNone/>
            </a:pPr>
            <a:r>
              <a:rPr lang="en" sz="1700"/>
              <a:t>LiPe_zero_3vis$X &lt;- NULL</a:t>
            </a:r>
            <a:endParaRPr sz="1700"/>
          </a:p>
          <a:p>
            <a:pPr indent="0" lvl="0" marL="0" rtl="0" algn="l">
              <a:spcBef>
                <a:spcPts val="0"/>
              </a:spcBef>
              <a:spcAft>
                <a:spcPts val="0"/>
              </a:spcAft>
              <a:buNone/>
            </a:pPr>
            <a:r>
              <a:rPr lang="en" sz="1700"/>
              <a:t>LiPe_zero_3vis$spp &lt;- NULL</a:t>
            </a:r>
            <a:endParaRPr sz="1700"/>
          </a:p>
          <a:p>
            <a:pPr indent="0" lvl="0" marL="0" rtl="0" algn="l">
              <a:spcBef>
                <a:spcPts val="0"/>
              </a:spcBef>
              <a:spcAft>
                <a:spcPts val="0"/>
              </a:spcAft>
              <a:buNone/>
            </a:pPr>
            <a:r>
              <a:rPr lang="en" sz="1700"/>
              <a:t>head(LiPe_zero_3vis)</a:t>
            </a:r>
            <a:endParaRPr sz="1700"/>
          </a:p>
          <a:p>
            <a:pPr indent="0" lvl="0" marL="0" rtl="0" algn="l">
              <a:spcBef>
                <a:spcPts val="0"/>
              </a:spcBef>
              <a:spcAft>
                <a:spcPts val="0"/>
              </a:spcAft>
              <a:buNone/>
            </a:pPr>
            <a:r>
              <a:rPr lang="en" sz="1700"/>
              <a:t>LiPe_thin &lt;- as.data.frame(cbind(Long = LiPe_thinned$decimalLongitude, Lat = LiPe_thinned$decimalLatitude, pres = LiPe_thinned$layer))</a:t>
            </a:r>
            <a:endParaRPr sz="1700"/>
          </a:p>
          <a:p>
            <a:pPr indent="0" lvl="0" marL="0" rtl="0" algn="l">
              <a:spcBef>
                <a:spcPts val="0"/>
              </a:spcBef>
              <a:spcAft>
                <a:spcPts val="0"/>
              </a:spcAft>
              <a:buNone/>
            </a:pPr>
            <a:r>
              <a:rPr lang="en" sz="1700"/>
              <a:t>LiPe_thin2 &lt;- LiPe_thin[complete.cases(LiPe_thin), ]</a:t>
            </a:r>
            <a:endParaRPr sz="1700"/>
          </a:p>
          <a:p>
            <a:pPr indent="0" lvl="0" marL="0" rtl="0" algn="l">
              <a:spcBef>
                <a:spcPts val="0"/>
              </a:spcBef>
              <a:spcAft>
                <a:spcPts val="0"/>
              </a:spcAft>
              <a:buNone/>
            </a:pPr>
            <a:r>
              <a:rPr lang="en" sz="1700"/>
              <a:t>head(LiPe_thin2)</a:t>
            </a:r>
            <a:endParaRPr sz="1700"/>
          </a:p>
          <a:p>
            <a:pPr indent="0" lvl="0" marL="0" rtl="0" algn="l">
              <a:spcBef>
                <a:spcPts val="0"/>
              </a:spcBef>
              <a:spcAft>
                <a:spcPts val="0"/>
              </a:spcAft>
              <a:buNone/>
            </a:pPr>
            <a:r>
              <a:rPr lang="en" sz="1700"/>
              <a:t>LiPe_p_a &lt;- rbind(LiPe_zero_3vis,LiPe_thin2)</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xy.sp_pa&lt;-SpatialPoints(xy_pa)</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grpSp>
        <p:nvGrpSpPr>
          <p:cNvPr id="601" name="Google Shape;601;p61"/>
          <p:cNvGrpSpPr/>
          <p:nvPr/>
        </p:nvGrpSpPr>
        <p:grpSpPr>
          <a:xfrm>
            <a:off x="-1" y="119"/>
            <a:ext cx="9144002" cy="597900"/>
            <a:chOff x="-1" y="119"/>
            <a:chExt cx="9144002" cy="597900"/>
          </a:xfrm>
        </p:grpSpPr>
        <p:sp>
          <p:nvSpPr>
            <p:cNvPr id="602" name="Google Shape;602;p61"/>
            <p:cNvSpPr/>
            <p:nvPr/>
          </p:nvSpPr>
          <p:spPr>
            <a:xfrm>
              <a:off x="1" y="119"/>
              <a:ext cx="9144000" cy="597900"/>
            </a:xfrm>
            <a:prstGeom prst="rect">
              <a:avLst/>
            </a:prstGeom>
            <a:solidFill>
              <a:srgbClr val="1DA6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lang="en" sz="2400">
                  <a:solidFill>
                    <a:srgbClr val="FFFFFF"/>
                  </a:solidFill>
                  <a:latin typeface="Cabin"/>
                  <a:ea typeface="Cabin"/>
                  <a:cs typeface="Cabin"/>
                  <a:sym typeface="Cabin"/>
                </a:rPr>
                <a:t>Step 3: Fit your model (BRT)</a:t>
              </a:r>
              <a:endParaRPr b="0" i="0" sz="2400" u="none" cap="none" strike="noStrike">
                <a:solidFill>
                  <a:srgbClr val="FFFFFF"/>
                </a:solidFill>
                <a:latin typeface="Cabin"/>
                <a:ea typeface="Cabin"/>
                <a:cs typeface="Cabin"/>
                <a:sym typeface="Cabin"/>
              </a:endParaRPr>
            </a:p>
          </p:txBody>
        </p:sp>
        <p:cxnSp>
          <p:nvCxnSpPr>
            <p:cNvPr id="603" name="Google Shape;603;p61"/>
            <p:cNvCxnSpPr/>
            <p:nvPr/>
          </p:nvCxnSpPr>
          <p:spPr>
            <a:xfrm>
              <a:off x="-1" y="591297"/>
              <a:ext cx="9144000" cy="2400"/>
            </a:xfrm>
            <a:prstGeom prst="straightConnector1">
              <a:avLst/>
            </a:prstGeom>
            <a:noFill/>
            <a:ln cap="flat" cmpd="sng" w="57150">
              <a:solidFill>
                <a:srgbClr val="7F7F7F"/>
              </a:solidFill>
              <a:prstDash val="solid"/>
              <a:round/>
              <a:headEnd len="sm" w="sm" type="none"/>
              <a:tailEnd len="sm" w="sm" type="none"/>
            </a:ln>
          </p:spPr>
        </p:cxnSp>
      </p:grpSp>
      <p:sp>
        <p:nvSpPr>
          <p:cNvPr id="604" name="Google Shape;604;p61"/>
          <p:cNvSpPr txBox="1"/>
          <p:nvPr/>
        </p:nvSpPr>
        <p:spPr>
          <a:xfrm>
            <a:off x="176400" y="758275"/>
            <a:ext cx="7835700" cy="537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LiPe_preds &lt;- extract(LiPe_predictors,xy.sp_pa)</a:t>
            </a:r>
            <a:endParaRPr sz="1700"/>
          </a:p>
          <a:p>
            <a:pPr indent="0" lvl="0" marL="0" rtl="0" algn="l">
              <a:spcBef>
                <a:spcPts val="0"/>
              </a:spcBef>
              <a:spcAft>
                <a:spcPts val="0"/>
              </a:spcAft>
              <a:buNone/>
            </a:pPr>
            <a:r>
              <a:rPr lang="en" sz="1700"/>
              <a:t>LiPe_preds2 &lt;- cbind(LiPe_p_a,LiPe_preds)</a:t>
            </a:r>
            <a:endParaRPr sz="1700"/>
          </a:p>
          <a:p>
            <a:pPr indent="0" lvl="0" marL="0" rtl="0" algn="l">
              <a:spcBef>
                <a:spcPts val="0"/>
              </a:spcBef>
              <a:spcAft>
                <a:spcPts val="0"/>
              </a:spcAft>
              <a:buNone/>
            </a:pPr>
            <a:r>
              <a:rPr lang="en" sz="1700"/>
              <a:t>LiPe_preds3 &lt;- as.data.frame(LiPe_preds2[complete.cases(LiPe_preds2),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LiPe_mod5_brt &lt;- gbm.step(data = LiPe_preds3, gbm.x = c(4:9), gbm.y = 3, family = "bernoulli", tree.complexity = 3, learning.rate = 0.01, bag.fraction = 0.75)</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names(LiPe_mod5_brt)</a:t>
            </a:r>
            <a:endParaRPr sz="1700"/>
          </a:p>
          <a:p>
            <a:pPr indent="0" lvl="0" marL="0" rtl="0" algn="l">
              <a:spcBef>
                <a:spcPts val="0"/>
              </a:spcBef>
              <a:spcAft>
                <a:spcPts val="0"/>
              </a:spcAft>
              <a:buNone/>
            </a:pPr>
            <a:r>
              <a:rPr lang="en" sz="1700"/>
              <a:t>LiPe_mod5_brt$gbm.call</a:t>
            </a:r>
            <a:endParaRPr sz="1700"/>
          </a:p>
          <a:p>
            <a:pPr indent="0" lvl="0" marL="0" rtl="0" algn="l">
              <a:spcBef>
                <a:spcPts val="0"/>
              </a:spcBef>
              <a:spcAft>
                <a:spcPts val="0"/>
              </a:spcAft>
              <a:buNone/>
            </a:pPr>
            <a:r>
              <a:rPr lang="en" sz="1700"/>
              <a:t>pred_map_brt &lt;- predict(LiPe_predictors,</a:t>
            </a:r>
            <a:endParaRPr sz="1700"/>
          </a:p>
          <a:p>
            <a:pPr indent="0" lvl="0" marL="0" rtl="0" algn="l">
              <a:spcBef>
                <a:spcPts val="0"/>
              </a:spcBef>
              <a:spcAft>
                <a:spcPts val="0"/>
              </a:spcAft>
              <a:buNone/>
            </a:pPr>
            <a:r>
              <a:rPr lang="en" sz="1700"/>
              <a:t>            LiPe_mod5_brt,type = "response")</a:t>
            </a:r>
            <a:endParaRPr sz="1700"/>
          </a:p>
          <a:p>
            <a:pPr indent="0" lvl="0" marL="0" rtl="0" algn="l">
              <a:spcBef>
                <a:spcPts val="0"/>
              </a:spcBef>
              <a:spcAft>
                <a:spcPts val="0"/>
              </a:spcAft>
              <a:buNone/>
            </a:pPr>
            <a:r>
              <a:rPr lang="en" sz="1700"/>
              <a:t>LiPe_mod5_brt$gbm.call$best.trees</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plot(pred_map_brt)</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a:p>
        </p:txBody>
      </p:sp>
      <p:pic>
        <p:nvPicPr>
          <p:cNvPr id="605" name="Google Shape;605;p61"/>
          <p:cNvPicPr preferRelativeResize="0"/>
          <p:nvPr/>
        </p:nvPicPr>
        <p:blipFill>
          <a:blip r:embed="rId3">
            <a:alphaModFix/>
          </a:blip>
          <a:stretch>
            <a:fillRect/>
          </a:stretch>
        </p:blipFill>
        <p:spPr>
          <a:xfrm>
            <a:off x="5752300" y="2380900"/>
            <a:ext cx="2626100" cy="2626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grpSp>
        <p:nvGrpSpPr>
          <p:cNvPr id="611" name="Google Shape;611;p62"/>
          <p:cNvGrpSpPr/>
          <p:nvPr/>
        </p:nvGrpSpPr>
        <p:grpSpPr>
          <a:xfrm>
            <a:off x="-1" y="119"/>
            <a:ext cx="9144002" cy="597900"/>
            <a:chOff x="-1" y="119"/>
            <a:chExt cx="9144002" cy="597900"/>
          </a:xfrm>
        </p:grpSpPr>
        <p:sp>
          <p:nvSpPr>
            <p:cNvPr id="612" name="Google Shape;612;p62"/>
            <p:cNvSpPr/>
            <p:nvPr/>
          </p:nvSpPr>
          <p:spPr>
            <a:xfrm>
              <a:off x="1" y="119"/>
              <a:ext cx="9144000" cy="597900"/>
            </a:xfrm>
            <a:prstGeom prst="rect">
              <a:avLst/>
            </a:prstGeom>
            <a:solidFill>
              <a:srgbClr val="1DA6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lang="en" sz="2400">
                  <a:solidFill>
                    <a:srgbClr val="FFFFFF"/>
                  </a:solidFill>
                  <a:latin typeface="Cabin"/>
                  <a:ea typeface="Cabin"/>
                  <a:cs typeface="Cabin"/>
                  <a:sym typeface="Cabin"/>
                </a:rPr>
                <a:t>Step 3: Fit your model (exploring BRT model object)</a:t>
              </a:r>
              <a:endParaRPr b="0" i="0" sz="2400" u="none" cap="none" strike="noStrike">
                <a:solidFill>
                  <a:srgbClr val="FFFFFF"/>
                </a:solidFill>
                <a:latin typeface="Cabin"/>
                <a:ea typeface="Cabin"/>
                <a:cs typeface="Cabin"/>
                <a:sym typeface="Cabin"/>
              </a:endParaRPr>
            </a:p>
          </p:txBody>
        </p:sp>
        <p:cxnSp>
          <p:nvCxnSpPr>
            <p:cNvPr id="613" name="Google Shape;613;p62"/>
            <p:cNvCxnSpPr/>
            <p:nvPr/>
          </p:nvCxnSpPr>
          <p:spPr>
            <a:xfrm>
              <a:off x="-1" y="591297"/>
              <a:ext cx="9144000" cy="2400"/>
            </a:xfrm>
            <a:prstGeom prst="straightConnector1">
              <a:avLst/>
            </a:prstGeom>
            <a:noFill/>
            <a:ln cap="flat" cmpd="sng" w="57150">
              <a:solidFill>
                <a:srgbClr val="7F7F7F"/>
              </a:solidFill>
              <a:prstDash val="solid"/>
              <a:round/>
              <a:headEnd len="sm" w="sm" type="none"/>
              <a:tailEnd len="sm" w="sm" type="none"/>
            </a:ln>
          </p:spPr>
        </p:cxnSp>
      </p:grpSp>
      <p:sp>
        <p:nvSpPr>
          <p:cNvPr id="614" name="Google Shape;614;p62"/>
          <p:cNvSpPr txBox="1"/>
          <p:nvPr/>
        </p:nvSpPr>
        <p:spPr>
          <a:xfrm>
            <a:off x="176400" y="758275"/>
            <a:ext cx="7835700" cy="449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curious what a function does</a:t>
            </a:r>
            <a:endParaRPr/>
          </a:p>
          <a:p>
            <a:pPr indent="0" lvl="0" marL="0" rtl="0" algn="l">
              <a:spcBef>
                <a:spcPts val="0"/>
              </a:spcBef>
              <a:spcAft>
                <a:spcPts val="0"/>
              </a:spcAft>
              <a:buNone/>
            </a:pPr>
            <a:r>
              <a:rPr lang="en"/>
              <a:t>??gbm.plot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gbm.plot(LiPe_mod5_brt,rug=TRUE) #response curves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gbm.plot.fits(LiPe_mod5_brt) #plots fitted values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gbm.interactions(LiPe_mod5_brt) # produces matrix on </a:t>
            </a:r>
            <a:r>
              <a:rPr lang="en"/>
              <a:t>strength</a:t>
            </a:r>
            <a:r>
              <a:rPr lang="en"/>
              <a:t> of interactions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BRT_var_import&lt;-as.data.frame(LiPe_mod5_brt$contributions) # relative influence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brt_drops &lt;- gbm.simplify(LiPe_mod5_brt, n.drops = 4) # indicates how many variables should be dropped</a:t>
            </a:r>
            <a:endParaRPr/>
          </a:p>
          <a:p>
            <a:pPr indent="0" lvl="0" marL="0" rtl="0" algn="l">
              <a:spcBef>
                <a:spcPts val="0"/>
              </a:spcBef>
              <a:spcAft>
                <a:spcPts val="0"/>
              </a:spcAft>
              <a:buNone/>
            </a:pPr>
            <a:r>
              <a:rPr lang="en"/>
              <a:t>names(LiPe_preds3)[brt_drops$pred.list[[1]]]</a:t>
            </a:r>
            <a:endParaRPr/>
          </a:p>
          <a:p>
            <a:pPr indent="0" lvl="0" marL="0" rtl="0" algn="l">
              <a:spcBef>
                <a:spcPts val="0"/>
              </a:spcBef>
              <a:spcAft>
                <a:spcPts val="0"/>
              </a:spcAft>
              <a:buNone/>
            </a:pPr>
            <a:r>
              <a:rPr lang="en"/>
              <a:t>names(LiPe_preds3)[c(4:9)]</a:t>
            </a:r>
            <a:endParaRPr/>
          </a:p>
          <a:p>
            <a:pPr indent="0" lvl="0" marL="0" rtl="0" algn="l">
              <a:spcBef>
                <a:spcPts val="0"/>
              </a:spcBef>
              <a:spcAft>
                <a:spcPts val="0"/>
              </a:spcAft>
              <a:buNone/>
            </a:pPr>
            <a:r>
              <a:rPr lang="en"/>
              <a:t>names(LiPe_preds3)[brt_drops$pred.list[[2]]]</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https://doi.org/10.1111/j.1365-2656.2008.01390.x</a:t>
            </a:r>
            <a:r>
              <a:rPr lang="en"/>
              <a:t> </a:t>
            </a:r>
            <a:endParaRPr/>
          </a:p>
          <a:p>
            <a:pPr indent="0" lvl="0" marL="0" rtl="0" algn="l">
              <a:spcBef>
                <a:spcPts val="0"/>
              </a:spcBef>
              <a:spcAft>
                <a:spcPts val="0"/>
              </a:spcAft>
              <a:buNone/>
            </a:pPr>
            <a:r>
              <a:rPr lang="en" u="sng">
                <a:solidFill>
                  <a:schemeClr val="hlink"/>
                </a:solidFill>
                <a:hlinkClick r:id="rId4"/>
              </a:rPr>
              <a:t>https://rspatial.org/raster/sdm/9_sdm_brt.html</a:t>
            </a:r>
            <a:r>
              <a:rPr lang="en"/>
              <a:t> </a:t>
            </a:r>
            <a:endParaRPr/>
          </a:p>
          <a:p>
            <a:pPr indent="0" lvl="0" marL="0" rtl="0" algn="l">
              <a:spcBef>
                <a:spcPts val="0"/>
              </a:spcBef>
              <a:spcAft>
                <a:spcPts val="0"/>
              </a:spcAft>
              <a:buNone/>
            </a:pPr>
            <a:r>
              <a:t/>
            </a:r>
            <a:endParaRPr/>
          </a:p>
        </p:txBody>
      </p:sp>
      <p:pic>
        <p:nvPicPr>
          <p:cNvPr id="615" name="Google Shape;615;p62"/>
          <p:cNvPicPr preferRelativeResize="0"/>
          <p:nvPr/>
        </p:nvPicPr>
        <p:blipFill rotWithShape="1">
          <a:blip r:embed="rId5">
            <a:alphaModFix/>
          </a:blip>
          <a:srcRect b="66774" l="-1409" r="77023" t="4222"/>
          <a:stretch/>
        </p:blipFill>
        <p:spPr>
          <a:xfrm>
            <a:off x="6105050" y="758275"/>
            <a:ext cx="1533050" cy="1221025"/>
          </a:xfrm>
          <a:prstGeom prst="rect">
            <a:avLst/>
          </a:prstGeom>
          <a:noFill/>
          <a:ln>
            <a:noFill/>
          </a:ln>
        </p:spPr>
      </p:pic>
      <p:pic>
        <p:nvPicPr>
          <p:cNvPr id="616" name="Google Shape;616;p62"/>
          <p:cNvPicPr preferRelativeResize="0"/>
          <p:nvPr/>
        </p:nvPicPr>
        <p:blipFill>
          <a:blip r:embed="rId6">
            <a:alphaModFix/>
          </a:blip>
          <a:stretch>
            <a:fillRect/>
          </a:stretch>
        </p:blipFill>
        <p:spPr>
          <a:xfrm>
            <a:off x="6605525" y="3472426"/>
            <a:ext cx="2307850" cy="15385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grpSp>
        <p:nvGrpSpPr>
          <p:cNvPr id="622" name="Google Shape;622;p63"/>
          <p:cNvGrpSpPr/>
          <p:nvPr/>
        </p:nvGrpSpPr>
        <p:grpSpPr>
          <a:xfrm>
            <a:off x="-1" y="119"/>
            <a:ext cx="9144002" cy="597900"/>
            <a:chOff x="-1" y="119"/>
            <a:chExt cx="9144002" cy="597900"/>
          </a:xfrm>
        </p:grpSpPr>
        <p:sp>
          <p:nvSpPr>
            <p:cNvPr id="623" name="Google Shape;623;p63"/>
            <p:cNvSpPr/>
            <p:nvPr/>
          </p:nvSpPr>
          <p:spPr>
            <a:xfrm>
              <a:off x="1" y="119"/>
              <a:ext cx="9144000" cy="597900"/>
            </a:xfrm>
            <a:prstGeom prst="rect">
              <a:avLst/>
            </a:prstGeom>
            <a:solidFill>
              <a:srgbClr val="1DA6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lang="en" sz="2400">
                  <a:solidFill>
                    <a:srgbClr val="FFFFFF"/>
                  </a:solidFill>
                  <a:latin typeface="Cabin"/>
                  <a:ea typeface="Cabin"/>
                  <a:cs typeface="Cabin"/>
                  <a:sym typeface="Cabin"/>
                </a:rPr>
                <a:t>Step 3: Fit your model (cont.)</a:t>
              </a:r>
              <a:endParaRPr b="0" i="0" sz="2400" u="none" cap="none" strike="noStrike">
                <a:solidFill>
                  <a:srgbClr val="FFFFFF"/>
                </a:solidFill>
                <a:latin typeface="Cabin"/>
                <a:ea typeface="Cabin"/>
                <a:cs typeface="Cabin"/>
                <a:sym typeface="Cabin"/>
              </a:endParaRPr>
            </a:p>
          </p:txBody>
        </p:sp>
        <p:cxnSp>
          <p:nvCxnSpPr>
            <p:cNvPr id="624" name="Google Shape;624;p63"/>
            <p:cNvCxnSpPr/>
            <p:nvPr/>
          </p:nvCxnSpPr>
          <p:spPr>
            <a:xfrm>
              <a:off x="-1" y="591297"/>
              <a:ext cx="9144000" cy="2400"/>
            </a:xfrm>
            <a:prstGeom prst="straightConnector1">
              <a:avLst/>
            </a:prstGeom>
            <a:noFill/>
            <a:ln cap="flat" cmpd="sng" w="57150">
              <a:solidFill>
                <a:srgbClr val="7F7F7F"/>
              </a:solidFill>
              <a:prstDash val="solid"/>
              <a:round/>
              <a:headEnd len="sm" w="sm" type="none"/>
              <a:tailEnd len="sm" w="sm" type="none"/>
            </a:ln>
          </p:spPr>
        </p:cxnSp>
      </p:grpSp>
      <p:sp>
        <p:nvSpPr>
          <p:cNvPr id="625" name="Google Shape;625;p63"/>
          <p:cNvSpPr txBox="1"/>
          <p:nvPr/>
        </p:nvSpPr>
        <p:spPr>
          <a:xfrm>
            <a:off x="176400" y="758275"/>
            <a:ext cx="78357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glm1&lt;- glm(pres ~ AWAP + Bioclim05 + Bioclim06 + Bioclim12 + EVI+ wetland_connectivity, family = binomial, data = LiPe_preds3)</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glm1</a:t>
            </a:r>
            <a:endParaRPr/>
          </a:p>
          <a:p>
            <a:pPr indent="0" lvl="0" marL="0" rtl="0" algn="l">
              <a:spcBef>
                <a:spcPts val="0"/>
              </a:spcBef>
              <a:spcAft>
                <a:spcPts val="0"/>
              </a:spcAft>
              <a:buNone/>
            </a:pPr>
            <a:r>
              <a:rPr lang="en"/>
              <a:t>summary(glm1)  # coefficient estimates &amp; errors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glm1a &lt;- step_BIC(glm1) # one way to select variables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model_diags &lt;- glm.diag(glm1a)    #residual diagnostics</a:t>
            </a:r>
            <a:endParaRPr/>
          </a:p>
          <a:p>
            <a:pPr indent="0" lvl="0" marL="0" rtl="0" algn="l">
              <a:spcBef>
                <a:spcPts val="0"/>
              </a:spcBef>
              <a:spcAft>
                <a:spcPts val="0"/>
              </a:spcAft>
              <a:buNone/>
            </a:pPr>
            <a:r>
              <a:rPr lang="en"/>
              <a:t>glm.diag.plots(glm1a,model_diags)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names(LiPe_predictors)</a:t>
            </a:r>
            <a:endParaRPr/>
          </a:p>
          <a:p>
            <a:pPr indent="0" lvl="0" marL="0" rtl="0" algn="l">
              <a:spcBef>
                <a:spcPts val="0"/>
              </a:spcBef>
              <a:spcAft>
                <a:spcPts val="0"/>
              </a:spcAft>
              <a:buNone/>
            </a:pPr>
            <a:r>
              <a:rPr lang="en"/>
              <a:t>LiPe_preds_subset &lt;- LiPe_predictors[[which(c(TRUE,TRUE,TRUE,FALSE,FALSE,FALSE))]]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glm_pred &lt;- predict(LiPe_preds_subset,glm1a,type="response")</a:t>
            </a:r>
            <a:endParaRPr/>
          </a:p>
          <a:p>
            <a:pPr indent="0" lvl="0" marL="0" rtl="0" algn="l">
              <a:spcBef>
                <a:spcPts val="0"/>
              </a:spcBef>
              <a:spcAft>
                <a:spcPts val="0"/>
              </a:spcAft>
              <a:buNone/>
            </a:pPr>
            <a:r>
              <a:rPr lang="en"/>
              <a:t>plot(glm_pred)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626" name="Google Shape;626;p63"/>
          <p:cNvPicPr preferRelativeResize="0"/>
          <p:nvPr/>
        </p:nvPicPr>
        <p:blipFill>
          <a:blip r:embed="rId3">
            <a:alphaModFix/>
          </a:blip>
          <a:stretch>
            <a:fillRect/>
          </a:stretch>
        </p:blipFill>
        <p:spPr>
          <a:xfrm>
            <a:off x="5956395" y="1904000"/>
            <a:ext cx="2807725" cy="1499000"/>
          </a:xfrm>
          <a:prstGeom prst="rect">
            <a:avLst/>
          </a:prstGeom>
          <a:noFill/>
          <a:ln>
            <a:noFill/>
          </a:ln>
        </p:spPr>
      </p:pic>
      <p:pic>
        <p:nvPicPr>
          <p:cNvPr id="627" name="Google Shape;627;p63"/>
          <p:cNvPicPr preferRelativeResize="0"/>
          <p:nvPr/>
        </p:nvPicPr>
        <p:blipFill rotWithShape="1">
          <a:blip r:embed="rId4">
            <a:alphaModFix/>
          </a:blip>
          <a:srcRect b="7733" l="0" r="0" t="10339"/>
          <a:stretch/>
        </p:blipFill>
        <p:spPr>
          <a:xfrm>
            <a:off x="5722000" y="3703025"/>
            <a:ext cx="1590475" cy="1303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grpSp>
        <p:nvGrpSpPr>
          <p:cNvPr id="633" name="Google Shape;633;p64"/>
          <p:cNvGrpSpPr/>
          <p:nvPr/>
        </p:nvGrpSpPr>
        <p:grpSpPr>
          <a:xfrm>
            <a:off x="-1" y="119"/>
            <a:ext cx="9144002" cy="597900"/>
            <a:chOff x="-1" y="119"/>
            <a:chExt cx="9144002" cy="597900"/>
          </a:xfrm>
        </p:grpSpPr>
        <p:sp>
          <p:nvSpPr>
            <p:cNvPr id="634" name="Google Shape;634;p64"/>
            <p:cNvSpPr/>
            <p:nvPr/>
          </p:nvSpPr>
          <p:spPr>
            <a:xfrm>
              <a:off x="1" y="119"/>
              <a:ext cx="9144000" cy="597900"/>
            </a:xfrm>
            <a:prstGeom prst="rect">
              <a:avLst/>
            </a:prstGeom>
            <a:solidFill>
              <a:srgbClr val="1DA6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lang="en" sz="2400">
                  <a:solidFill>
                    <a:srgbClr val="FFFFFF"/>
                  </a:solidFill>
                  <a:latin typeface="Cabin"/>
                  <a:ea typeface="Cabin"/>
                  <a:cs typeface="Cabin"/>
                  <a:sym typeface="Cabin"/>
                </a:rPr>
                <a:t>Step 3: Fit your model (cont.)</a:t>
              </a:r>
              <a:endParaRPr b="0" i="0" sz="2400" u="none" cap="none" strike="noStrike">
                <a:solidFill>
                  <a:srgbClr val="FFFFFF"/>
                </a:solidFill>
                <a:latin typeface="Cabin"/>
                <a:ea typeface="Cabin"/>
                <a:cs typeface="Cabin"/>
                <a:sym typeface="Cabin"/>
              </a:endParaRPr>
            </a:p>
          </p:txBody>
        </p:sp>
        <p:cxnSp>
          <p:nvCxnSpPr>
            <p:cNvPr id="635" name="Google Shape;635;p64"/>
            <p:cNvCxnSpPr/>
            <p:nvPr/>
          </p:nvCxnSpPr>
          <p:spPr>
            <a:xfrm>
              <a:off x="-1" y="591297"/>
              <a:ext cx="9144000" cy="2400"/>
            </a:xfrm>
            <a:prstGeom prst="straightConnector1">
              <a:avLst/>
            </a:prstGeom>
            <a:noFill/>
            <a:ln cap="flat" cmpd="sng" w="57150">
              <a:solidFill>
                <a:srgbClr val="7F7F7F"/>
              </a:solidFill>
              <a:prstDash val="solid"/>
              <a:round/>
              <a:headEnd len="sm" w="sm" type="none"/>
              <a:tailEnd len="sm" w="sm" type="none"/>
            </a:ln>
          </p:spPr>
        </p:cxnSp>
      </p:grpSp>
      <p:sp>
        <p:nvSpPr>
          <p:cNvPr id="636" name="Google Shape;636;p64"/>
          <p:cNvSpPr txBox="1"/>
          <p:nvPr/>
        </p:nvSpPr>
        <p:spPr>
          <a:xfrm>
            <a:off x="176400" y="758275"/>
            <a:ext cx="78357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gam1&lt;- gam(pres ~ s(AWAP, bs="cr") + s(Bioclim05, bs="cr") + s(Bioclim06,bs="cr"), family = binomial, data = LiPe_preds3)</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gam.check(gam1)</a:t>
            </a:r>
            <a:endParaRPr/>
          </a:p>
          <a:p>
            <a:pPr indent="0" lvl="0" marL="0" rtl="0" algn="l">
              <a:spcBef>
                <a:spcPts val="0"/>
              </a:spcBef>
              <a:spcAft>
                <a:spcPts val="0"/>
              </a:spcAft>
              <a:buNone/>
            </a:pPr>
            <a:r>
              <a:rPr lang="en"/>
              <a:t>AIC(glm1a)</a:t>
            </a:r>
            <a:endParaRPr/>
          </a:p>
          <a:p>
            <a:pPr indent="0" lvl="0" marL="0" rtl="0" algn="l">
              <a:spcBef>
                <a:spcPts val="0"/>
              </a:spcBef>
              <a:spcAft>
                <a:spcPts val="0"/>
              </a:spcAft>
              <a:buNone/>
            </a:pPr>
            <a:r>
              <a:rPr lang="en"/>
              <a:t>AIC(gam1)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plot(gam1)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gam_pred &lt;- predict(LiPe_preds_subset,gam1,type="response")</a:t>
            </a:r>
            <a:endParaRPr/>
          </a:p>
        </p:txBody>
      </p:sp>
      <p:pic>
        <p:nvPicPr>
          <p:cNvPr id="637" name="Google Shape;637;p64"/>
          <p:cNvPicPr preferRelativeResize="0"/>
          <p:nvPr/>
        </p:nvPicPr>
        <p:blipFill rotWithShape="1">
          <a:blip r:embed="rId3">
            <a:alphaModFix/>
          </a:blip>
          <a:srcRect b="7441" l="0" r="0" t="10335"/>
          <a:stretch/>
        </p:blipFill>
        <p:spPr>
          <a:xfrm>
            <a:off x="5615550" y="2198025"/>
            <a:ext cx="3217025" cy="2645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65"/>
          <p:cNvSpPr/>
          <p:nvPr/>
        </p:nvSpPr>
        <p:spPr>
          <a:xfrm>
            <a:off x="-68700" y="0"/>
            <a:ext cx="9212699" cy="790421"/>
          </a:xfrm>
          <a:custGeom>
            <a:rect b="b" l="l" r="r" t="t"/>
            <a:pathLst>
              <a:path extrusionOk="0" h="642619" w="1224279">
                <a:moveTo>
                  <a:pt x="0" y="642442"/>
                </a:moveTo>
                <a:lnTo>
                  <a:pt x="1224000" y="642442"/>
                </a:lnTo>
                <a:lnTo>
                  <a:pt x="1224000" y="0"/>
                </a:lnTo>
                <a:lnTo>
                  <a:pt x="0" y="0"/>
                </a:lnTo>
                <a:lnTo>
                  <a:pt x="0" y="642442"/>
                </a:lnTo>
                <a:close/>
              </a:path>
            </a:pathLst>
          </a:custGeom>
          <a:solidFill>
            <a:srgbClr val="1DA68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43" name="Google Shape;643;p65"/>
          <p:cNvSpPr txBox="1"/>
          <p:nvPr>
            <p:ph type="title"/>
          </p:nvPr>
        </p:nvSpPr>
        <p:spPr>
          <a:xfrm>
            <a:off x="161125" y="36475"/>
            <a:ext cx="8982900" cy="750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Arial"/>
              <a:buNone/>
            </a:pPr>
            <a:r>
              <a:rPr lang="en" sz="2500">
                <a:solidFill>
                  <a:srgbClr val="FFFFFF"/>
                </a:solidFill>
                <a:latin typeface="Montserrat SemiBold"/>
                <a:ea typeface="Montserrat SemiBold"/>
                <a:cs typeface="Montserrat SemiBold"/>
                <a:sym typeface="Montserrat SemiBold"/>
              </a:rPr>
              <a:t>We would welcome your feedback</a:t>
            </a:r>
            <a:endParaRPr sz="2600">
              <a:solidFill>
                <a:srgbClr val="FFFFFF"/>
              </a:solidFill>
              <a:latin typeface="Montserrat SemiBold"/>
              <a:ea typeface="Montserrat SemiBold"/>
              <a:cs typeface="Montserrat SemiBold"/>
              <a:sym typeface="Montserrat SemiBold"/>
            </a:endParaRPr>
          </a:p>
        </p:txBody>
      </p:sp>
      <p:sp>
        <p:nvSpPr>
          <p:cNvPr id="644" name="Google Shape;644;p65"/>
          <p:cNvSpPr txBox="1"/>
          <p:nvPr/>
        </p:nvSpPr>
        <p:spPr>
          <a:xfrm>
            <a:off x="5262150" y="1221050"/>
            <a:ext cx="35040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Press feedback button to tell us what changes you want &amp; to highlight anything that is not working.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65"/>
          <p:cNvSpPr txBox="1"/>
          <p:nvPr/>
        </p:nvSpPr>
        <p:spPr>
          <a:xfrm>
            <a:off x="112875" y="3150525"/>
            <a:ext cx="6099300" cy="11544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lang="en" sz="2100"/>
              <a:t>Use Cases</a:t>
            </a:r>
            <a:endParaRPr sz="2100"/>
          </a:p>
          <a:p>
            <a:pPr indent="0" lvl="0" marL="457200" marR="0" rtl="0" algn="l">
              <a:lnSpc>
                <a:spcPct val="100000"/>
              </a:lnSpc>
              <a:spcBef>
                <a:spcPts val="0"/>
              </a:spcBef>
              <a:spcAft>
                <a:spcPts val="0"/>
              </a:spcAft>
              <a:buNone/>
            </a:pPr>
            <a:r>
              <a:t/>
            </a:r>
            <a:endParaRPr sz="2100"/>
          </a:p>
          <a:p>
            <a:pPr indent="0" lvl="0" marL="457200" marR="0" rtl="0" algn="l">
              <a:lnSpc>
                <a:spcPct val="100000"/>
              </a:lnSpc>
              <a:spcBef>
                <a:spcPts val="0"/>
              </a:spcBef>
              <a:spcAft>
                <a:spcPts val="0"/>
              </a:spcAft>
              <a:buNone/>
            </a:pPr>
            <a:r>
              <a:rPr lang="en" sz="2100"/>
              <a:t>Educational Material</a:t>
            </a:r>
            <a:endParaRPr sz="2100"/>
          </a:p>
        </p:txBody>
      </p:sp>
      <p:pic>
        <p:nvPicPr>
          <p:cNvPr id="646" name="Google Shape;646;p65"/>
          <p:cNvPicPr preferRelativeResize="0"/>
          <p:nvPr/>
        </p:nvPicPr>
        <p:blipFill rotWithShape="1">
          <a:blip r:embed="rId3">
            <a:alphaModFix/>
          </a:blip>
          <a:srcRect b="0" l="0" r="0" t="0"/>
          <a:stretch/>
        </p:blipFill>
        <p:spPr>
          <a:xfrm>
            <a:off x="4953425" y="2913775"/>
            <a:ext cx="3926450" cy="1963225"/>
          </a:xfrm>
          <a:prstGeom prst="rect">
            <a:avLst/>
          </a:prstGeom>
          <a:noFill/>
          <a:ln>
            <a:noFill/>
          </a:ln>
        </p:spPr>
      </p:pic>
      <p:sp>
        <p:nvSpPr>
          <p:cNvPr id="647" name="Google Shape;647;p65"/>
          <p:cNvSpPr txBox="1"/>
          <p:nvPr/>
        </p:nvSpPr>
        <p:spPr>
          <a:xfrm>
            <a:off x="224400" y="2279450"/>
            <a:ext cx="392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700"/>
              <a:buFont typeface="Arial"/>
              <a:buNone/>
            </a:pPr>
            <a:r>
              <a:rPr lang="en" sz="1700" u="sng">
                <a:solidFill>
                  <a:schemeClr val="accent5"/>
                </a:solidFill>
                <a:hlinkClick r:id="rId4">
                  <a:extLst>
                    <a:ext uri="{A12FA001-AC4F-418D-AE19-62706E023703}">
                      <ahyp:hlinkClr val="tx"/>
                    </a:ext>
                  </a:extLst>
                </a:hlinkClick>
              </a:rPr>
              <a:t>https://www.ecocommons.org.au/</a:t>
            </a:r>
            <a:endParaRPr sz="1100" u="sng">
              <a:solidFill>
                <a:srgbClr val="0563C1"/>
              </a:solidFill>
              <a:latin typeface="Calibri"/>
              <a:ea typeface="Calibri"/>
              <a:cs typeface="Calibri"/>
              <a:sym typeface="Calibri"/>
            </a:endParaRPr>
          </a:p>
          <a:p>
            <a:pPr indent="0" lvl="0" marL="0" rtl="0" algn="l">
              <a:lnSpc>
                <a:spcPct val="115000"/>
              </a:lnSpc>
              <a:spcBef>
                <a:spcPts val="0"/>
              </a:spcBef>
              <a:spcAft>
                <a:spcPts val="0"/>
              </a:spcAft>
              <a:buNone/>
            </a:pPr>
            <a:r>
              <a:rPr lang="en" sz="1100">
                <a:solidFill>
                  <a:schemeClr val="dk1"/>
                </a:solidFill>
                <a:latin typeface="Calibri"/>
                <a:ea typeface="Calibri"/>
                <a:cs typeface="Calibri"/>
                <a:sym typeface="Calibri"/>
              </a:rPr>
              <a:t> </a:t>
            </a:r>
            <a:endParaRPr sz="1100">
              <a:solidFill>
                <a:schemeClr val="dk1"/>
              </a:solidFill>
              <a:latin typeface="Calibri"/>
              <a:ea typeface="Calibri"/>
              <a:cs typeface="Calibri"/>
              <a:sym typeface="Calibri"/>
            </a:endParaRPr>
          </a:p>
        </p:txBody>
      </p:sp>
      <p:sp>
        <p:nvSpPr>
          <p:cNvPr id="648" name="Google Shape;648;p65"/>
          <p:cNvSpPr txBox="1"/>
          <p:nvPr/>
        </p:nvSpPr>
        <p:spPr>
          <a:xfrm>
            <a:off x="224400" y="1027500"/>
            <a:ext cx="3956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To learn basics of R coding</a:t>
            </a:r>
            <a:endParaRPr/>
          </a:p>
          <a:p>
            <a:pPr indent="0" lvl="0" marL="0" rtl="0" algn="l">
              <a:spcBef>
                <a:spcPts val="0"/>
              </a:spcBef>
              <a:spcAft>
                <a:spcPts val="0"/>
              </a:spcAft>
              <a:buNone/>
            </a:pPr>
            <a:r>
              <a:rPr lang="en" u="sng">
                <a:solidFill>
                  <a:schemeClr val="hlink"/>
                </a:solidFill>
                <a:hlinkClick r:id="rId5"/>
              </a:rPr>
              <a:t>https://datacarpentry.org/R-ecology-lesson/</a:t>
            </a:r>
            <a:r>
              <a:rPr lang="en"/>
              <a:t>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66"/>
          <p:cNvSpPr/>
          <p:nvPr/>
        </p:nvSpPr>
        <p:spPr>
          <a:xfrm>
            <a:off x="0" y="0"/>
            <a:ext cx="9145364" cy="790421"/>
          </a:xfrm>
          <a:custGeom>
            <a:rect b="b" l="l" r="r" t="t"/>
            <a:pathLst>
              <a:path extrusionOk="0" h="642619" w="1224279">
                <a:moveTo>
                  <a:pt x="0" y="642442"/>
                </a:moveTo>
                <a:lnTo>
                  <a:pt x="1224000" y="642442"/>
                </a:lnTo>
                <a:lnTo>
                  <a:pt x="1224000" y="0"/>
                </a:lnTo>
                <a:lnTo>
                  <a:pt x="0" y="0"/>
                </a:lnTo>
                <a:lnTo>
                  <a:pt x="0" y="642442"/>
                </a:lnTo>
                <a:close/>
              </a:path>
            </a:pathLst>
          </a:custGeom>
          <a:solidFill>
            <a:srgbClr val="1DA68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54" name="Google Shape;654;p66"/>
          <p:cNvSpPr txBox="1"/>
          <p:nvPr>
            <p:ph type="title"/>
          </p:nvPr>
        </p:nvSpPr>
        <p:spPr>
          <a:xfrm>
            <a:off x="161125" y="36475"/>
            <a:ext cx="8982900" cy="750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Arial"/>
              <a:buNone/>
            </a:pPr>
            <a:r>
              <a:rPr lang="en" sz="2500">
                <a:solidFill>
                  <a:srgbClr val="FFFFFF"/>
                </a:solidFill>
                <a:latin typeface="Montserrat SemiBold"/>
                <a:ea typeface="Montserrat SemiBold"/>
                <a:cs typeface="Montserrat SemiBold"/>
                <a:sym typeface="Montserrat SemiBold"/>
              </a:rPr>
              <a:t>Explore EcoCommons webpage </a:t>
            </a:r>
            <a:endParaRPr sz="2600">
              <a:solidFill>
                <a:srgbClr val="FFFFFF"/>
              </a:solidFill>
              <a:latin typeface="Montserrat SemiBold"/>
              <a:ea typeface="Montserrat SemiBold"/>
              <a:cs typeface="Montserrat SemiBold"/>
              <a:sym typeface="Montserrat SemiBold"/>
            </a:endParaRPr>
          </a:p>
        </p:txBody>
      </p:sp>
      <p:pic>
        <p:nvPicPr>
          <p:cNvPr id="655" name="Google Shape;655;p66"/>
          <p:cNvPicPr preferRelativeResize="0"/>
          <p:nvPr/>
        </p:nvPicPr>
        <p:blipFill rotWithShape="1">
          <a:blip r:embed="rId3">
            <a:alphaModFix/>
          </a:blip>
          <a:srcRect b="0" l="0" r="0" t="6568"/>
          <a:stretch/>
        </p:blipFill>
        <p:spPr>
          <a:xfrm>
            <a:off x="0" y="790425"/>
            <a:ext cx="7737085" cy="4353075"/>
          </a:xfrm>
          <a:prstGeom prst="rect">
            <a:avLst/>
          </a:prstGeom>
          <a:noFill/>
          <a:ln>
            <a:noFill/>
          </a:ln>
        </p:spPr>
      </p:pic>
      <p:sp>
        <p:nvSpPr>
          <p:cNvPr id="656" name="Google Shape;656;p66"/>
          <p:cNvSpPr txBox="1"/>
          <p:nvPr/>
        </p:nvSpPr>
        <p:spPr>
          <a:xfrm>
            <a:off x="1628700" y="1411250"/>
            <a:ext cx="48210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sng" cap="none" strike="noStrike">
                <a:solidFill>
                  <a:schemeClr val="accent5"/>
                </a:solidFill>
                <a:latin typeface="Arial"/>
                <a:ea typeface="Arial"/>
                <a:cs typeface="Arial"/>
                <a:sym typeface="Arial"/>
                <a:hlinkClick r:id="rId4">
                  <a:extLst>
                    <a:ext uri="{A12FA001-AC4F-418D-AE19-62706E023703}">
                      <ahyp:hlinkClr val="tx"/>
                    </a:ext>
                  </a:extLst>
                </a:hlinkClick>
              </a:rPr>
              <a:t>https://www.ecocommons.org.au/</a:t>
            </a:r>
            <a:endParaRPr b="0" i="0" sz="1400" u="none" cap="none" strike="noStrike">
              <a:solidFill>
                <a:srgbClr val="000000"/>
              </a:solidFill>
              <a:latin typeface="Arial"/>
              <a:ea typeface="Arial"/>
              <a:cs typeface="Arial"/>
              <a:sym typeface="Arial"/>
            </a:endParaRPr>
          </a:p>
        </p:txBody>
      </p:sp>
      <p:sp>
        <p:nvSpPr>
          <p:cNvPr id="657" name="Google Shape;657;p66"/>
          <p:cNvSpPr txBox="1"/>
          <p:nvPr/>
        </p:nvSpPr>
        <p:spPr>
          <a:xfrm>
            <a:off x="7806775" y="1051150"/>
            <a:ext cx="12459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t>Follow our Journey</a:t>
            </a:r>
            <a:endParaRPr b="1" sz="21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pic>
        <p:nvPicPr>
          <p:cNvPr id="663" name="Google Shape;663;p67"/>
          <p:cNvPicPr preferRelativeResize="0"/>
          <p:nvPr/>
        </p:nvPicPr>
        <p:blipFill rotWithShape="1">
          <a:blip r:embed="rId3">
            <a:alphaModFix/>
          </a:blip>
          <a:srcRect b="0" l="0" r="0" t="0"/>
          <a:stretch/>
        </p:blipFill>
        <p:spPr>
          <a:xfrm>
            <a:off x="458067" y="0"/>
            <a:ext cx="8227859" cy="4628174"/>
          </a:xfrm>
          <a:prstGeom prst="rect">
            <a:avLst/>
          </a:prstGeom>
          <a:noFill/>
          <a:ln>
            <a:noFill/>
          </a:ln>
        </p:spPr>
      </p:pic>
      <p:sp>
        <p:nvSpPr>
          <p:cNvPr id="664" name="Google Shape;664;p67"/>
          <p:cNvSpPr/>
          <p:nvPr/>
        </p:nvSpPr>
        <p:spPr>
          <a:xfrm>
            <a:off x="0" y="4381500"/>
            <a:ext cx="9145364" cy="761504"/>
          </a:xfrm>
          <a:custGeom>
            <a:rect b="b" l="l" r="r" t="t"/>
            <a:pathLst>
              <a:path extrusionOk="0" h="642619" w="1224279">
                <a:moveTo>
                  <a:pt x="0" y="642442"/>
                </a:moveTo>
                <a:lnTo>
                  <a:pt x="1224000" y="642442"/>
                </a:lnTo>
                <a:lnTo>
                  <a:pt x="1224000" y="0"/>
                </a:lnTo>
                <a:lnTo>
                  <a:pt x="0" y="0"/>
                </a:lnTo>
                <a:lnTo>
                  <a:pt x="0" y="642442"/>
                </a:lnTo>
                <a:close/>
              </a:path>
            </a:pathLst>
          </a:custGeom>
          <a:solidFill>
            <a:srgbClr val="1DA68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rPr b="0" i="0" lang="en" sz="3000" u="none" cap="none" strike="noStrike">
                <a:solidFill>
                  <a:srgbClr val="000000"/>
                </a:solidFill>
                <a:latin typeface="Calibri"/>
                <a:ea typeface="Calibri"/>
                <a:cs typeface="Calibri"/>
                <a:sym typeface="Calibri"/>
              </a:rPr>
              <a:t>                                     </a:t>
            </a:r>
            <a:endParaRPr b="0" i="0" sz="5000" u="none" cap="none" strike="noStrike">
              <a:solidFill>
                <a:schemeClr val="lt1"/>
              </a:solidFill>
              <a:latin typeface="Calibri"/>
              <a:ea typeface="Calibri"/>
              <a:cs typeface="Calibri"/>
              <a:sym typeface="Calibri"/>
            </a:endParaRPr>
          </a:p>
        </p:txBody>
      </p:sp>
      <p:pic>
        <p:nvPicPr>
          <p:cNvPr id="665" name="Google Shape;665;p67"/>
          <p:cNvPicPr preferRelativeResize="0"/>
          <p:nvPr/>
        </p:nvPicPr>
        <p:blipFill rotWithShape="1">
          <a:blip r:embed="rId4">
            <a:alphaModFix/>
          </a:blip>
          <a:srcRect b="0" l="0" r="0" t="0"/>
          <a:stretch/>
        </p:blipFill>
        <p:spPr>
          <a:xfrm>
            <a:off x="236025" y="4676325"/>
            <a:ext cx="1493381" cy="216563"/>
          </a:xfrm>
          <a:prstGeom prst="rect">
            <a:avLst/>
          </a:prstGeom>
          <a:noFill/>
          <a:ln>
            <a:noFill/>
          </a:ln>
        </p:spPr>
      </p:pic>
      <p:sp>
        <p:nvSpPr>
          <p:cNvPr id="666" name="Google Shape;666;p67"/>
          <p:cNvSpPr txBox="1"/>
          <p:nvPr/>
        </p:nvSpPr>
        <p:spPr>
          <a:xfrm>
            <a:off x="76200" y="76200"/>
            <a:ext cx="697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7916"/>
              </a:lnSpc>
              <a:spcBef>
                <a:spcPts val="0"/>
              </a:spcBef>
              <a:spcAft>
                <a:spcPts val="0"/>
              </a:spcAft>
              <a:buClr>
                <a:srgbClr val="000000"/>
              </a:buClr>
              <a:buSzPts val="1400"/>
              <a:buFont typeface="Arial"/>
              <a:buNone/>
            </a:pPr>
            <a:r>
              <a:rPr b="0" i="0" lang="en" sz="1400" u="none" cap="none" strike="noStrike">
                <a:solidFill>
                  <a:srgbClr val="999999"/>
                </a:solidFill>
                <a:latin typeface="Montserrat"/>
                <a:ea typeface="Montserrat"/>
                <a:cs typeface="Montserrat"/>
                <a:sym typeface="Montserrat"/>
              </a:rPr>
              <a:t>We gratefully acknowledge: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70" name="Shape 670"/>
        <p:cNvGrpSpPr/>
        <p:nvPr/>
      </p:nvGrpSpPr>
      <p:grpSpPr>
        <a:xfrm>
          <a:off x="0" y="0"/>
          <a:ext cx="0" cy="0"/>
          <a:chOff x="0" y="0"/>
          <a:chExt cx="0" cy="0"/>
        </a:xfrm>
      </p:grpSpPr>
      <p:pic>
        <p:nvPicPr>
          <p:cNvPr id="671" name="Google Shape;671;p68"/>
          <p:cNvPicPr preferRelativeResize="0"/>
          <p:nvPr/>
        </p:nvPicPr>
        <p:blipFill rotWithShape="1">
          <a:blip r:embed="rId3">
            <a:alphaModFix/>
          </a:blip>
          <a:srcRect b="0" l="0" r="0" t="0"/>
          <a:stretch/>
        </p:blipFill>
        <p:spPr>
          <a:xfrm>
            <a:off x="0" y="2674620"/>
            <a:ext cx="1454832" cy="2468880"/>
          </a:xfrm>
          <a:prstGeom prst="rect">
            <a:avLst/>
          </a:prstGeom>
          <a:noFill/>
          <a:ln>
            <a:noFill/>
          </a:ln>
        </p:spPr>
      </p:pic>
      <p:pic>
        <p:nvPicPr>
          <p:cNvPr id="672" name="Google Shape;672;p68"/>
          <p:cNvPicPr preferRelativeResize="0"/>
          <p:nvPr/>
        </p:nvPicPr>
        <p:blipFill rotWithShape="1">
          <a:blip r:embed="rId3">
            <a:alphaModFix/>
          </a:blip>
          <a:srcRect b="0" l="0" r="0" t="0"/>
          <a:stretch/>
        </p:blipFill>
        <p:spPr>
          <a:xfrm>
            <a:off x="7542925" y="2631977"/>
            <a:ext cx="1454832" cy="2468880"/>
          </a:xfrm>
          <a:prstGeom prst="rect">
            <a:avLst/>
          </a:prstGeom>
          <a:noFill/>
          <a:ln>
            <a:noFill/>
          </a:ln>
        </p:spPr>
      </p:pic>
      <p:pic>
        <p:nvPicPr>
          <p:cNvPr id="673" name="Google Shape;673;p68"/>
          <p:cNvPicPr preferRelativeResize="0"/>
          <p:nvPr/>
        </p:nvPicPr>
        <p:blipFill rotWithShape="1">
          <a:blip r:embed="rId3">
            <a:alphaModFix/>
          </a:blip>
          <a:srcRect b="0" l="0" r="0" t="0"/>
          <a:stretch/>
        </p:blipFill>
        <p:spPr>
          <a:xfrm>
            <a:off x="6142893" y="298938"/>
            <a:ext cx="1454832" cy="2468880"/>
          </a:xfrm>
          <a:prstGeom prst="rect">
            <a:avLst/>
          </a:prstGeom>
          <a:noFill/>
          <a:ln>
            <a:noFill/>
          </a:ln>
        </p:spPr>
      </p:pic>
      <p:pic>
        <p:nvPicPr>
          <p:cNvPr id="674" name="Google Shape;674;p68"/>
          <p:cNvPicPr preferRelativeResize="0"/>
          <p:nvPr/>
        </p:nvPicPr>
        <p:blipFill rotWithShape="1">
          <a:blip r:embed="rId3">
            <a:alphaModFix/>
          </a:blip>
          <a:srcRect b="0" l="0" r="0" t="0"/>
          <a:stretch/>
        </p:blipFill>
        <p:spPr>
          <a:xfrm>
            <a:off x="45720" y="173209"/>
            <a:ext cx="1454832" cy="2468880"/>
          </a:xfrm>
          <a:prstGeom prst="rect">
            <a:avLst/>
          </a:prstGeom>
          <a:noFill/>
          <a:ln>
            <a:noFill/>
          </a:ln>
        </p:spPr>
      </p:pic>
      <p:pic>
        <p:nvPicPr>
          <p:cNvPr id="675" name="Google Shape;675;p68"/>
          <p:cNvPicPr preferRelativeResize="0"/>
          <p:nvPr/>
        </p:nvPicPr>
        <p:blipFill rotWithShape="1">
          <a:blip r:embed="rId3">
            <a:alphaModFix/>
          </a:blip>
          <a:srcRect b="0" l="0" r="0" t="0"/>
          <a:stretch/>
        </p:blipFill>
        <p:spPr>
          <a:xfrm>
            <a:off x="1454833" y="248823"/>
            <a:ext cx="1454832" cy="2468880"/>
          </a:xfrm>
          <a:prstGeom prst="rect">
            <a:avLst/>
          </a:prstGeom>
          <a:noFill/>
          <a:ln>
            <a:noFill/>
          </a:ln>
        </p:spPr>
      </p:pic>
      <p:pic>
        <p:nvPicPr>
          <p:cNvPr id="676" name="Google Shape;676;p68"/>
          <p:cNvPicPr preferRelativeResize="0"/>
          <p:nvPr/>
        </p:nvPicPr>
        <p:blipFill rotWithShape="1">
          <a:blip r:embed="rId3">
            <a:alphaModFix/>
          </a:blip>
          <a:srcRect b="0" l="0" r="0" t="0"/>
          <a:stretch/>
        </p:blipFill>
        <p:spPr>
          <a:xfrm>
            <a:off x="3776517" y="2402982"/>
            <a:ext cx="1454832" cy="2468880"/>
          </a:xfrm>
          <a:prstGeom prst="rect">
            <a:avLst/>
          </a:prstGeom>
          <a:noFill/>
          <a:ln>
            <a:noFill/>
          </a:ln>
        </p:spPr>
      </p:pic>
      <p:pic>
        <p:nvPicPr>
          <p:cNvPr id="677" name="Google Shape;677;p68"/>
          <p:cNvPicPr preferRelativeResize="0"/>
          <p:nvPr/>
        </p:nvPicPr>
        <p:blipFill rotWithShape="1">
          <a:blip r:embed="rId3">
            <a:alphaModFix/>
          </a:blip>
          <a:srcRect b="0" l="0" r="0" t="0"/>
          <a:stretch/>
        </p:blipFill>
        <p:spPr>
          <a:xfrm>
            <a:off x="3811322" y="1388398"/>
            <a:ext cx="1454832" cy="2468880"/>
          </a:xfrm>
          <a:prstGeom prst="rect">
            <a:avLst/>
          </a:prstGeom>
          <a:noFill/>
          <a:ln>
            <a:noFill/>
          </a:ln>
        </p:spPr>
      </p:pic>
      <p:pic>
        <p:nvPicPr>
          <p:cNvPr id="678" name="Google Shape;678;p68"/>
          <p:cNvPicPr preferRelativeResize="0"/>
          <p:nvPr/>
        </p:nvPicPr>
        <p:blipFill rotWithShape="1">
          <a:blip r:embed="rId3">
            <a:alphaModFix/>
          </a:blip>
          <a:srcRect b="0" l="0" r="0" t="0"/>
          <a:stretch/>
        </p:blipFill>
        <p:spPr>
          <a:xfrm>
            <a:off x="5609785" y="248823"/>
            <a:ext cx="1454832" cy="2468880"/>
          </a:xfrm>
          <a:prstGeom prst="rect">
            <a:avLst/>
          </a:prstGeom>
          <a:noFill/>
          <a:ln>
            <a:noFill/>
          </a:ln>
        </p:spPr>
      </p:pic>
      <p:pic>
        <p:nvPicPr>
          <p:cNvPr id="679" name="Google Shape;679;p68"/>
          <p:cNvPicPr preferRelativeResize="0"/>
          <p:nvPr/>
        </p:nvPicPr>
        <p:blipFill rotWithShape="1">
          <a:blip r:embed="rId3">
            <a:alphaModFix/>
          </a:blip>
          <a:srcRect b="0" l="0" r="0" t="0"/>
          <a:stretch/>
        </p:blipFill>
        <p:spPr>
          <a:xfrm>
            <a:off x="6676001" y="248823"/>
            <a:ext cx="1454832" cy="2468880"/>
          </a:xfrm>
          <a:prstGeom prst="rect">
            <a:avLst/>
          </a:prstGeom>
          <a:noFill/>
          <a:ln>
            <a:noFill/>
          </a:ln>
        </p:spPr>
      </p:pic>
      <p:pic>
        <p:nvPicPr>
          <p:cNvPr id="680" name="Google Shape;680;p68"/>
          <p:cNvPicPr preferRelativeResize="0"/>
          <p:nvPr/>
        </p:nvPicPr>
        <p:blipFill rotWithShape="1">
          <a:blip r:embed="rId3">
            <a:alphaModFix/>
          </a:blip>
          <a:srcRect b="0" l="0" r="0" t="0"/>
          <a:stretch/>
        </p:blipFill>
        <p:spPr>
          <a:xfrm>
            <a:off x="7338501" y="336745"/>
            <a:ext cx="1454832" cy="2468880"/>
          </a:xfrm>
          <a:prstGeom prst="rect">
            <a:avLst/>
          </a:prstGeom>
          <a:noFill/>
          <a:ln>
            <a:noFill/>
          </a:ln>
        </p:spPr>
      </p:pic>
      <p:pic>
        <p:nvPicPr>
          <p:cNvPr id="681" name="Google Shape;681;p68"/>
          <p:cNvPicPr preferRelativeResize="0"/>
          <p:nvPr/>
        </p:nvPicPr>
        <p:blipFill rotWithShape="1">
          <a:blip r:embed="rId4">
            <a:alphaModFix/>
          </a:blip>
          <a:srcRect b="0" l="0" r="0" t="0"/>
          <a:stretch/>
        </p:blipFill>
        <p:spPr>
          <a:xfrm>
            <a:off x="352901" y="3620731"/>
            <a:ext cx="1147651" cy="975950"/>
          </a:xfrm>
          <a:prstGeom prst="rect">
            <a:avLst/>
          </a:prstGeom>
          <a:noFill/>
          <a:ln>
            <a:noFill/>
          </a:ln>
        </p:spPr>
      </p:pic>
      <p:pic>
        <p:nvPicPr>
          <p:cNvPr id="682" name="Google Shape;682;p68"/>
          <p:cNvPicPr preferRelativeResize="0"/>
          <p:nvPr/>
        </p:nvPicPr>
        <p:blipFill rotWithShape="1">
          <a:blip r:embed="rId3">
            <a:alphaModFix/>
          </a:blip>
          <a:srcRect b="0" l="0" r="0" t="0"/>
          <a:stretch/>
        </p:blipFill>
        <p:spPr>
          <a:xfrm>
            <a:off x="2877285" y="2642089"/>
            <a:ext cx="1454832" cy="2468880"/>
          </a:xfrm>
          <a:prstGeom prst="rect">
            <a:avLst/>
          </a:prstGeom>
          <a:noFill/>
          <a:ln>
            <a:noFill/>
          </a:ln>
        </p:spPr>
      </p:pic>
      <p:pic>
        <p:nvPicPr>
          <p:cNvPr id="683" name="Google Shape;683;p68"/>
          <p:cNvPicPr preferRelativeResize="0"/>
          <p:nvPr/>
        </p:nvPicPr>
        <p:blipFill rotWithShape="1">
          <a:blip r:embed="rId3">
            <a:alphaModFix/>
          </a:blip>
          <a:srcRect b="0" l="0" r="0" t="0"/>
          <a:stretch/>
        </p:blipFill>
        <p:spPr>
          <a:xfrm>
            <a:off x="4347794" y="2571750"/>
            <a:ext cx="1454832" cy="2468880"/>
          </a:xfrm>
          <a:prstGeom prst="rect">
            <a:avLst/>
          </a:prstGeom>
          <a:noFill/>
          <a:ln>
            <a:noFill/>
          </a:ln>
        </p:spPr>
      </p:pic>
      <p:pic>
        <p:nvPicPr>
          <p:cNvPr id="684" name="Google Shape;684;p68"/>
          <p:cNvPicPr preferRelativeResize="0"/>
          <p:nvPr/>
        </p:nvPicPr>
        <p:blipFill rotWithShape="1">
          <a:blip r:embed="rId3">
            <a:alphaModFix/>
          </a:blip>
          <a:srcRect b="0" l="0" r="0" t="0"/>
          <a:stretch/>
        </p:blipFill>
        <p:spPr>
          <a:xfrm>
            <a:off x="5916049" y="2540098"/>
            <a:ext cx="1454832" cy="2468880"/>
          </a:xfrm>
          <a:prstGeom prst="rect">
            <a:avLst/>
          </a:prstGeom>
          <a:noFill/>
          <a:ln>
            <a:noFill/>
          </a:ln>
        </p:spPr>
      </p:pic>
      <p:pic>
        <p:nvPicPr>
          <p:cNvPr id="685" name="Google Shape;685;p68"/>
          <p:cNvPicPr preferRelativeResize="0"/>
          <p:nvPr/>
        </p:nvPicPr>
        <p:blipFill rotWithShape="1">
          <a:blip r:embed="rId3">
            <a:alphaModFix/>
          </a:blip>
          <a:srcRect b="0" l="0" r="0" t="0"/>
          <a:stretch/>
        </p:blipFill>
        <p:spPr>
          <a:xfrm>
            <a:off x="2293837" y="2674620"/>
            <a:ext cx="1454832" cy="2468880"/>
          </a:xfrm>
          <a:prstGeom prst="rect">
            <a:avLst/>
          </a:prstGeom>
          <a:noFill/>
          <a:ln>
            <a:noFill/>
          </a:ln>
        </p:spPr>
      </p:pic>
      <p:sp>
        <p:nvSpPr>
          <p:cNvPr id="686" name="Google Shape;686;p68"/>
          <p:cNvSpPr txBox="1"/>
          <p:nvPr/>
        </p:nvSpPr>
        <p:spPr>
          <a:xfrm>
            <a:off x="1992820" y="1857188"/>
            <a:ext cx="36006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Calibri"/>
                <a:ea typeface="Calibri"/>
                <a:cs typeface="Calibri"/>
                <a:sym typeface="Calibri"/>
              </a:rPr>
              <a:t>Thank You</a:t>
            </a:r>
            <a:endParaRPr b="0" i="0" sz="2000" u="none" cap="none" strike="noStrike">
              <a:solidFill>
                <a:srgbClr val="FFFFFF"/>
              </a:solidFill>
              <a:latin typeface="Calibri"/>
              <a:ea typeface="Calibri"/>
              <a:cs typeface="Calibri"/>
              <a:sym typeface="Calibri"/>
            </a:endParaRPr>
          </a:p>
        </p:txBody>
      </p:sp>
      <p:pic>
        <p:nvPicPr>
          <p:cNvPr id="687" name="Google Shape;687;p68"/>
          <p:cNvPicPr preferRelativeResize="0"/>
          <p:nvPr/>
        </p:nvPicPr>
        <p:blipFill rotWithShape="1">
          <a:blip r:embed="rId5">
            <a:alphaModFix/>
          </a:blip>
          <a:srcRect b="0" l="0" r="0" t="0"/>
          <a:stretch/>
        </p:blipFill>
        <p:spPr>
          <a:xfrm>
            <a:off x="7477859" y="255858"/>
            <a:ext cx="941550" cy="63744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43"/>
          <p:cNvSpPr txBox="1"/>
          <p:nvPr/>
        </p:nvSpPr>
        <p:spPr>
          <a:xfrm>
            <a:off x="864785" y="624868"/>
            <a:ext cx="2183100" cy="954000"/>
          </a:xfrm>
          <a:prstGeom prst="rect">
            <a:avLst/>
          </a:prstGeom>
          <a:no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n" sz="2800" u="none" cap="none" strike="noStrike">
                <a:solidFill>
                  <a:schemeClr val="lt1"/>
                </a:solidFill>
                <a:latin typeface="Cabin"/>
                <a:ea typeface="Cabin"/>
                <a:cs typeface="Cabin"/>
                <a:sym typeface="Cabin"/>
              </a:rPr>
              <a:t>Geographic models</a:t>
            </a:r>
            <a:endParaRPr b="0" i="0" sz="1400" u="none" cap="none" strike="noStrike">
              <a:solidFill>
                <a:srgbClr val="000000"/>
              </a:solidFill>
              <a:latin typeface="Arial"/>
              <a:ea typeface="Arial"/>
              <a:cs typeface="Arial"/>
              <a:sym typeface="Arial"/>
            </a:endParaRPr>
          </a:p>
        </p:txBody>
      </p:sp>
      <p:grpSp>
        <p:nvGrpSpPr>
          <p:cNvPr id="224" name="Google Shape;224;p43"/>
          <p:cNvGrpSpPr/>
          <p:nvPr/>
        </p:nvGrpSpPr>
        <p:grpSpPr>
          <a:xfrm>
            <a:off x="4944686" y="352329"/>
            <a:ext cx="3698585" cy="2463447"/>
            <a:chOff x="825929" y="1024467"/>
            <a:chExt cx="1934204" cy="1717765"/>
          </a:xfrm>
        </p:grpSpPr>
        <p:cxnSp>
          <p:nvCxnSpPr>
            <p:cNvPr id="225" name="Google Shape;225;p43"/>
            <p:cNvCxnSpPr/>
            <p:nvPr/>
          </p:nvCxnSpPr>
          <p:spPr>
            <a:xfrm>
              <a:off x="1083733" y="1024467"/>
              <a:ext cx="0" cy="1490100"/>
            </a:xfrm>
            <a:prstGeom prst="straightConnector1">
              <a:avLst/>
            </a:prstGeom>
            <a:noFill/>
            <a:ln cap="flat" cmpd="sng" w="25400">
              <a:solidFill>
                <a:schemeClr val="dk1"/>
              </a:solidFill>
              <a:prstDash val="solid"/>
              <a:round/>
              <a:headEnd len="sm" w="sm" type="none"/>
              <a:tailEnd len="sm" w="sm" type="none"/>
            </a:ln>
          </p:spPr>
        </p:cxnSp>
        <p:cxnSp>
          <p:nvCxnSpPr>
            <p:cNvPr id="226" name="Google Shape;226;p43"/>
            <p:cNvCxnSpPr/>
            <p:nvPr/>
          </p:nvCxnSpPr>
          <p:spPr>
            <a:xfrm rot="10800000">
              <a:off x="1083733" y="2506132"/>
              <a:ext cx="1676400" cy="0"/>
            </a:xfrm>
            <a:prstGeom prst="straightConnector1">
              <a:avLst/>
            </a:prstGeom>
            <a:noFill/>
            <a:ln cap="flat" cmpd="sng" w="25400">
              <a:solidFill>
                <a:schemeClr val="dk1"/>
              </a:solidFill>
              <a:prstDash val="solid"/>
              <a:round/>
              <a:headEnd len="sm" w="sm" type="none"/>
              <a:tailEnd len="sm" w="sm" type="none"/>
            </a:ln>
          </p:spPr>
        </p:cxnSp>
        <p:sp>
          <p:nvSpPr>
            <p:cNvPr id="227" name="Google Shape;227;p43"/>
            <p:cNvSpPr txBox="1"/>
            <p:nvPr/>
          </p:nvSpPr>
          <p:spPr>
            <a:xfrm>
              <a:off x="1320800" y="2506132"/>
              <a:ext cx="1181100" cy="236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Cabin"/>
                  <a:ea typeface="Cabin"/>
                  <a:cs typeface="Cabin"/>
                  <a:sym typeface="Cabin"/>
                </a:rPr>
                <a:t>longitude</a:t>
              </a:r>
              <a:endParaRPr b="0" i="0" sz="1400" u="none" cap="none" strike="noStrike">
                <a:solidFill>
                  <a:srgbClr val="000000"/>
                </a:solidFill>
                <a:latin typeface="Arial"/>
                <a:ea typeface="Arial"/>
                <a:cs typeface="Arial"/>
                <a:sym typeface="Arial"/>
              </a:endParaRPr>
            </a:p>
          </p:txBody>
        </p:sp>
        <p:sp>
          <p:nvSpPr>
            <p:cNvPr id="228" name="Google Shape;228;p43"/>
            <p:cNvSpPr txBox="1"/>
            <p:nvPr/>
          </p:nvSpPr>
          <p:spPr>
            <a:xfrm rot="-5400000">
              <a:off x="323879" y="1647090"/>
              <a:ext cx="1181100" cy="177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Cabin"/>
                  <a:ea typeface="Cabin"/>
                  <a:cs typeface="Cabin"/>
                  <a:sym typeface="Cabin"/>
                </a:rPr>
                <a:t>latitude</a:t>
              </a:r>
              <a:endParaRPr b="0" i="0" sz="1400" u="none" cap="none" strike="noStrike">
                <a:solidFill>
                  <a:srgbClr val="000000"/>
                </a:solidFill>
                <a:latin typeface="Arial"/>
                <a:ea typeface="Arial"/>
                <a:cs typeface="Arial"/>
                <a:sym typeface="Arial"/>
              </a:endParaRPr>
            </a:p>
          </p:txBody>
        </p:sp>
      </p:grpSp>
      <p:sp>
        <p:nvSpPr>
          <p:cNvPr id="229" name="Google Shape;229;p43"/>
          <p:cNvSpPr/>
          <p:nvPr/>
        </p:nvSpPr>
        <p:spPr>
          <a:xfrm>
            <a:off x="5957687" y="525476"/>
            <a:ext cx="1732597" cy="1312164"/>
          </a:xfrm>
          <a:custGeom>
            <a:rect b="b" l="l" r="r" t="t"/>
            <a:pathLst>
              <a:path extrusionOk="0" h="914400" w="905933">
                <a:moveTo>
                  <a:pt x="905933" y="0"/>
                </a:moveTo>
                <a:lnTo>
                  <a:pt x="846666" y="660400"/>
                </a:lnTo>
                <a:lnTo>
                  <a:pt x="550333" y="863599"/>
                </a:lnTo>
                <a:lnTo>
                  <a:pt x="33866" y="914400"/>
                </a:lnTo>
                <a:lnTo>
                  <a:pt x="0" y="558799"/>
                </a:lnTo>
                <a:lnTo>
                  <a:pt x="228600" y="160866"/>
                </a:lnTo>
                <a:lnTo>
                  <a:pt x="905933" y="0"/>
                </a:lnTo>
                <a:close/>
              </a:path>
            </a:pathLst>
          </a:custGeom>
          <a:solidFill>
            <a:srgbClr val="008000">
              <a:alpha val="48630"/>
            </a:srgbClr>
          </a:solidFill>
          <a:ln cap="flat" cmpd="sng" w="12700">
            <a:solidFill>
              <a:srgbClr val="008000"/>
            </a:solidFill>
            <a:prstDash val="solid"/>
            <a:round/>
            <a:headEnd len="sm" w="sm" type="none"/>
            <a:tailEnd len="sm" w="sm" type="none"/>
          </a:ln>
          <a:effectLst>
            <a:outerShdw blurRad="40000" rotWithShape="0" dir="5400000" dist="23000">
              <a:srgbClr val="000000">
                <a:alpha val="33730"/>
              </a:srgbClr>
            </a:outerShdw>
          </a:effectLst>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grpSp>
        <p:nvGrpSpPr>
          <p:cNvPr id="230" name="Google Shape;230;p43"/>
          <p:cNvGrpSpPr/>
          <p:nvPr/>
        </p:nvGrpSpPr>
        <p:grpSpPr>
          <a:xfrm>
            <a:off x="5721533" y="437956"/>
            <a:ext cx="2174151" cy="1488222"/>
            <a:chOff x="1239884" y="3302385"/>
            <a:chExt cx="1799049" cy="1641904"/>
          </a:xfrm>
        </p:grpSpPr>
        <p:sp>
          <p:nvSpPr>
            <p:cNvPr id="231" name="Google Shape;231;p43"/>
            <p:cNvSpPr txBox="1"/>
            <p:nvPr/>
          </p:nvSpPr>
          <p:spPr>
            <a:xfrm>
              <a:off x="1531601" y="4115635"/>
              <a:ext cx="462000" cy="305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232" name="Google Shape;232;p43"/>
            <p:cNvSpPr txBox="1"/>
            <p:nvPr/>
          </p:nvSpPr>
          <p:spPr>
            <a:xfrm>
              <a:off x="1772732" y="4356765"/>
              <a:ext cx="462000" cy="305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233" name="Google Shape;233;p43"/>
            <p:cNvSpPr txBox="1"/>
            <p:nvPr/>
          </p:nvSpPr>
          <p:spPr>
            <a:xfrm>
              <a:off x="1806278" y="4234435"/>
              <a:ext cx="462000" cy="305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234" name="Google Shape;234;p43"/>
            <p:cNvSpPr txBox="1"/>
            <p:nvPr/>
          </p:nvSpPr>
          <p:spPr>
            <a:xfrm>
              <a:off x="2234847" y="3918490"/>
              <a:ext cx="462000" cy="305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235" name="Google Shape;235;p43"/>
            <p:cNvSpPr txBox="1"/>
            <p:nvPr/>
          </p:nvSpPr>
          <p:spPr>
            <a:xfrm>
              <a:off x="1792880" y="3918490"/>
              <a:ext cx="462000" cy="305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236" name="Google Shape;236;p43"/>
            <p:cNvSpPr txBox="1"/>
            <p:nvPr/>
          </p:nvSpPr>
          <p:spPr>
            <a:xfrm>
              <a:off x="2492911" y="4252756"/>
              <a:ext cx="462000" cy="305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237" name="Google Shape;237;p43"/>
            <p:cNvSpPr txBox="1"/>
            <p:nvPr/>
          </p:nvSpPr>
          <p:spPr>
            <a:xfrm>
              <a:off x="1762658" y="3532517"/>
              <a:ext cx="455400" cy="305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238" name="Google Shape;238;p43"/>
            <p:cNvSpPr txBox="1"/>
            <p:nvPr/>
          </p:nvSpPr>
          <p:spPr>
            <a:xfrm>
              <a:off x="2037336" y="4453571"/>
              <a:ext cx="462000" cy="305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239" name="Google Shape;239;p43"/>
            <p:cNvSpPr txBox="1"/>
            <p:nvPr/>
          </p:nvSpPr>
          <p:spPr>
            <a:xfrm>
              <a:off x="1397641" y="3935918"/>
              <a:ext cx="462000" cy="305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240" name="Google Shape;240;p43"/>
            <p:cNvSpPr txBox="1"/>
            <p:nvPr/>
          </p:nvSpPr>
          <p:spPr>
            <a:xfrm>
              <a:off x="1292075" y="4638589"/>
              <a:ext cx="462000" cy="305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241" name="Google Shape;241;p43"/>
            <p:cNvSpPr txBox="1"/>
            <p:nvPr/>
          </p:nvSpPr>
          <p:spPr>
            <a:xfrm>
              <a:off x="2576933" y="3302385"/>
              <a:ext cx="462000" cy="305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242" name="Google Shape;242;p43"/>
            <p:cNvSpPr txBox="1"/>
            <p:nvPr/>
          </p:nvSpPr>
          <p:spPr>
            <a:xfrm>
              <a:off x="1581545" y="3530116"/>
              <a:ext cx="462000" cy="305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243" name="Google Shape;243;p43"/>
            <p:cNvSpPr txBox="1"/>
            <p:nvPr/>
          </p:nvSpPr>
          <p:spPr>
            <a:xfrm>
              <a:off x="1239884" y="4147849"/>
              <a:ext cx="462000" cy="305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244" name="Google Shape;244;p43"/>
            <p:cNvSpPr txBox="1"/>
            <p:nvPr/>
          </p:nvSpPr>
          <p:spPr>
            <a:xfrm>
              <a:off x="1973569" y="4115634"/>
              <a:ext cx="462000" cy="305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grpSp>
      <p:sp>
        <p:nvSpPr>
          <p:cNvPr id="245" name="Google Shape;245;p43"/>
          <p:cNvSpPr/>
          <p:nvPr/>
        </p:nvSpPr>
        <p:spPr>
          <a:xfrm>
            <a:off x="0" y="5769"/>
            <a:ext cx="4572000" cy="2592000"/>
          </a:xfrm>
          <a:prstGeom prst="rect">
            <a:avLst/>
          </a:prstGeom>
          <a:solidFill>
            <a:srgbClr val="1DA68A"/>
          </a:solidFill>
          <a:ln cap="flat" cmpd="sng" w="9525">
            <a:solidFill>
              <a:srgbClr val="60A3BC"/>
            </a:solidFill>
            <a:prstDash val="solid"/>
            <a:round/>
            <a:headEnd len="sm" w="sm" type="none"/>
            <a:tailEnd len="sm" w="sm" type="none"/>
          </a:ln>
          <a:effectLst>
            <a:outerShdw blurRad="40000" rotWithShape="0" dir="5400000" dist="23000">
              <a:srgbClr val="000000">
                <a:alpha val="33730"/>
              </a:srgbClr>
            </a:outerShdw>
          </a:effectLst>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chemeClr val="lt1"/>
                </a:solidFill>
                <a:latin typeface="Cabin"/>
                <a:ea typeface="Cabin"/>
                <a:cs typeface="Cabin"/>
                <a:sym typeface="Cabin"/>
              </a:rPr>
              <a:t>Geographic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chemeClr val="lt1"/>
                </a:solidFill>
                <a:latin typeface="Cabin"/>
                <a:ea typeface="Cabin"/>
                <a:cs typeface="Cabin"/>
                <a:sym typeface="Cabin"/>
              </a:rPr>
              <a:t>models</a:t>
            </a:r>
            <a:endParaRPr b="0" i="0" sz="1400" u="none" cap="none" strike="noStrike">
              <a:solidFill>
                <a:srgbClr val="000000"/>
              </a:solidFill>
              <a:latin typeface="Arial"/>
              <a:ea typeface="Arial"/>
              <a:cs typeface="Arial"/>
              <a:sym typeface="Arial"/>
            </a:endParaRPr>
          </a:p>
        </p:txBody>
      </p:sp>
      <p:sp>
        <p:nvSpPr>
          <p:cNvPr id="246" name="Google Shape;246;p43"/>
          <p:cNvSpPr txBox="1"/>
          <p:nvPr/>
        </p:nvSpPr>
        <p:spPr>
          <a:xfrm>
            <a:off x="230912" y="2753798"/>
            <a:ext cx="4167900" cy="461700"/>
          </a:xfrm>
          <a:prstGeom prst="rect">
            <a:avLst/>
          </a:prstGeom>
          <a:noFill/>
          <a:ln>
            <a:noFill/>
          </a:ln>
        </p:spPr>
        <p:txBody>
          <a:bodyPr anchorCtr="0" anchor="t" bIns="45700" lIns="91400" spcFirstLastPara="1" rIns="91400" wrap="square" tIns="45700">
            <a:noAutofit/>
          </a:bodyPr>
          <a:lstStyle/>
          <a:p>
            <a:pPr indent="-285657" lvl="0" marL="285657" marR="0" rtl="0" algn="l">
              <a:lnSpc>
                <a:spcPct val="100000"/>
              </a:lnSpc>
              <a:spcBef>
                <a:spcPts val="0"/>
              </a:spcBef>
              <a:spcAft>
                <a:spcPts val="0"/>
              </a:spcAft>
              <a:buClr>
                <a:schemeClr val="dk1"/>
              </a:buClr>
              <a:buSzPts val="2400"/>
              <a:buFont typeface="Arial"/>
              <a:buChar char="•"/>
            </a:pPr>
            <a:r>
              <a:rPr b="0" i="0" lang="en" sz="2400" u="none" cap="none" strike="noStrike">
                <a:solidFill>
                  <a:schemeClr val="dk1"/>
                </a:solidFill>
                <a:latin typeface="Cabin"/>
                <a:ea typeface="Cabin"/>
                <a:cs typeface="Cabin"/>
                <a:sym typeface="Cabin"/>
              </a:rPr>
              <a:t>Presence only</a:t>
            </a:r>
            <a:endParaRPr b="0" i="0" sz="1400" u="none" cap="none" strike="noStrike">
              <a:solidFill>
                <a:srgbClr val="000000"/>
              </a:solidFill>
              <a:latin typeface="Arial"/>
              <a:ea typeface="Arial"/>
              <a:cs typeface="Arial"/>
              <a:sym typeface="Arial"/>
            </a:endParaRPr>
          </a:p>
        </p:txBody>
      </p:sp>
      <p:grpSp>
        <p:nvGrpSpPr>
          <p:cNvPr id="247" name="Google Shape;247;p43"/>
          <p:cNvGrpSpPr/>
          <p:nvPr/>
        </p:nvGrpSpPr>
        <p:grpSpPr>
          <a:xfrm>
            <a:off x="1452761" y="3672602"/>
            <a:ext cx="1080900" cy="1225500"/>
            <a:chOff x="1452758" y="3672596"/>
            <a:chExt cx="1080900" cy="1225500"/>
          </a:xfrm>
        </p:grpSpPr>
        <p:grpSp>
          <p:nvGrpSpPr>
            <p:cNvPr id="248" name="Google Shape;248;p43"/>
            <p:cNvGrpSpPr/>
            <p:nvPr/>
          </p:nvGrpSpPr>
          <p:grpSpPr>
            <a:xfrm>
              <a:off x="1473828" y="3780072"/>
              <a:ext cx="1036849" cy="1036849"/>
              <a:chOff x="6695277" y="1167229"/>
              <a:chExt cx="1321500" cy="1321500"/>
            </a:xfrm>
          </p:grpSpPr>
          <p:sp>
            <p:nvSpPr>
              <p:cNvPr id="249" name="Google Shape;249;p43"/>
              <p:cNvSpPr/>
              <p:nvPr/>
            </p:nvSpPr>
            <p:spPr>
              <a:xfrm>
                <a:off x="6695277" y="1167229"/>
                <a:ext cx="1321500" cy="1321500"/>
              </a:xfrm>
              <a:prstGeom prst="ellipse">
                <a:avLst/>
              </a:prstGeom>
              <a:solidFill>
                <a:schemeClr val="lt1"/>
              </a:solidFill>
              <a:ln cap="flat" cmpd="sng" w="38100">
                <a:solidFill>
                  <a:srgbClr val="339E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pic>
            <p:nvPicPr>
              <p:cNvPr id="250" name="Google Shape;250;p43"/>
              <p:cNvPicPr preferRelativeResize="0"/>
              <p:nvPr/>
            </p:nvPicPr>
            <p:blipFill rotWithShape="1">
              <a:blip r:embed="rId3">
                <a:alphaModFix/>
              </a:blip>
              <a:srcRect b="0" l="0" r="0" t="0"/>
              <a:stretch/>
            </p:blipFill>
            <p:spPr>
              <a:xfrm>
                <a:off x="7138404" y="1292581"/>
                <a:ext cx="474586" cy="474586"/>
              </a:xfrm>
              <a:prstGeom prst="rect">
                <a:avLst/>
              </a:prstGeom>
              <a:noFill/>
              <a:ln>
                <a:noFill/>
              </a:ln>
            </p:spPr>
          </p:pic>
          <p:pic>
            <p:nvPicPr>
              <p:cNvPr id="251" name="Google Shape;251;p43"/>
              <p:cNvPicPr preferRelativeResize="0"/>
              <p:nvPr/>
            </p:nvPicPr>
            <p:blipFill rotWithShape="1">
              <a:blip r:embed="rId4">
                <a:alphaModFix/>
              </a:blip>
              <a:srcRect b="0" l="0" r="0" t="0"/>
              <a:stretch/>
            </p:blipFill>
            <p:spPr>
              <a:xfrm>
                <a:off x="7138404" y="2004461"/>
                <a:ext cx="443127" cy="313143"/>
              </a:xfrm>
              <a:prstGeom prst="rect">
                <a:avLst/>
              </a:prstGeom>
              <a:noFill/>
              <a:ln>
                <a:noFill/>
              </a:ln>
            </p:spPr>
          </p:pic>
          <p:pic>
            <p:nvPicPr>
              <p:cNvPr id="252" name="Google Shape;252;p43"/>
              <p:cNvPicPr preferRelativeResize="0"/>
              <p:nvPr/>
            </p:nvPicPr>
            <p:blipFill rotWithShape="1">
              <a:blip r:embed="rId5">
                <a:alphaModFix/>
              </a:blip>
              <a:srcRect b="0" l="0" r="0" t="0"/>
              <a:stretch/>
            </p:blipFill>
            <p:spPr>
              <a:xfrm>
                <a:off x="7502051" y="1670869"/>
                <a:ext cx="441652" cy="441652"/>
              </a:xfrm>
              <a:prstGeom prst="rect">
                <a:avLst/>
              </a:prstGeom>
              <a:noFill/>
              <a:ln>
                <a:noFill/>
              </a:ln>
            </p:spPr>
          </p:pic>
          <p:pic>
            <p:nvPicPr>
              <p:cNvPr id="253" name="Google Shape;253;p43"/>
              <p:cNvPicPr preferRelativeResize="0"/>
              <p:nvPr/>
            </p:nvPicPr>
            <p:blipFill rotWithShape="1">
              <a:blip r:embed="rId6">
                <a:alphaModFix/>
              </a:blip>
              <a:srcRect b="0" l="0" r="0" t="0"/>
              <a:stretch/>
            </p:blipFill>
            <p:spPr>
              <a:xfrm>
                <a:off x="6853150" y="1692980"/>
                <a:ext cx="359146" cy="359146"/>
              </a:xfrm>
              <a:prstGeom prst="rect">
                <a:avLst/>
              </a:prstGeom>
              <a:noFill/>
              <a:ln>
                <a:noFill/>
              </a:ln>
            </p:spPr>
          </p:pic>
        </p:grpSp>
        <p:sp>
          <p:nvSpPr>
            <p:cNvPr id="254" name="Google Shape;254;p43"/>
            <p:cNvSpPr/>
            <p:nvPr/>
          </p:nvSpPr>
          <p:spPr>
            <a:xfrm>
              <a:off x="1452758" y="3672596"/>
              <a:ext cx="1080900" cy="1225500"/>
            </a:xfrm>
            <a:prstGeom prst="mathMultiply">
              <a:avLst>
                <a:gd fmla="val 23520" name="adj1"/>
              </a:avLst>
            </a:prstGeom>
            <a:solidFill>
              <a:srgbClr val="FF0000"/>
            </a:solidFill>
            <a:ln>
              <a:noFill/>
            </a:ln>
            <a:effectLst>
              <a:outerShdw blurRad="40000"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grpSp>
      <p:sp>
        <p:nvSpPr>
          <p:cNvPr id="255" name="Google Shape;255;p43"/>
          <p:cNvSpPr txBox="1"/>
          <p:nvPr/>
        </p:nvSpPr>
        <p:spPr>
          <a:xfrm>
            <a:off x="228944" y="3210935"/>
            <a:ext cx="4167900" cy="461700"/>
          </a:xfrm>
          <a:prstGeom prst="rect">
            <a:avLst/>
          </a:prstGeom>
          <a:noFill/>
          <a:ln>
            <a:noFill/>
          </a:ln>
        </p:spPr>
        <p:txBody>
          <a:bodyPr anchorCtr="0" anchor="t" bIns="45700" lIns="91400" spcFirstLastPara="1" rIns="91400" wrap="square" tIns="45700">
            <a:noAutofit/>
          </a:bodyPr>
          <a:lstStyle/>
          <a:p>
            <a:pPr indent="-285657" lvl="0" marL="285657" marR="0" rtl="0" algn="l">
              <a:lnSpc>
                <a:spcPct val="100000"/>
              </a:lnSpc>
              <a:spcBef>
                <a:spcPts val="0"/>
              </a:spcBef>
              <a:spcAft>
                <a:spcPts val="0"/>
              </a:spcAft>
              <a:buClr>
                <a:schemeClr val="dk1"/>
              </a:buClr>
              <a:buSzPts val="2400"/>
              <a:buFont typeface="Arial"/>
              <a:buChar char="•"/>
            </a:pPr>
            <a:r>
              <a:rPr b="0" i="0" lang="en" sz="2400" u="none" cap="none" strike="noStrike">
                <a:solidFill>
                  <a:schemeClr val="dk1"/>
                </a:solidFill>
                <a:latin typeface="Cabin"/>
                <a:ea typeface="Cabin"/>
                <a:cs typeface="Cabin"/>
                <a:sym typeface="Cabin"/>
              </a:rPr>
              <a:t>No environmental data</a:t>
            </a:r>
            <a:endParaRPr b="0" i="0" sz="1400" u="none" cap="none" strike="noStrike">
              <a:solidFill>
                <a:srgbClr val="000000"/>
              </a:solidFill>
              <a:latin typeface="Arial"/>
              <a:ea typeface="Arial"/>
              <a:cs typeface="Arial"/>
              <a:sym typeface="Arial"/>
            </a:endParaRPr>
          </a:p>
        </p:txBody>
      </p:sp>
      <p:pic>
        <p:nvPicPr>
          <p:cNvPr descr="INVERSE DISTANCE WEIGHT SPATIAL INTERPOLATION FOR TOPOGRAPHIC SURFACE 3D  MODELLING" id="256" name="Google Shape;256;p43"/>
          <p:cNvPicPr preferRelativeResize="0"/>
          <p:nvPr/>
        </p:nvPicPr>
        <p:blipFill rotWithShape="1">
          <a:blip r:embed="rId7">
            <a:alphaModFix/>
          </a:blip>
          <a:srcRect b="0" l="0" r="0" t="0"/>
          <a:stretch/>
        </p:blipFill>
        <p:spPr>
          <a:xfrm>
            <a:off x="5043494" y="3128826"/>
            <a:ext cx="3720323" cy="1406588"/>
          </a:xfrm>
          <a:prstGeom prst="rect">
            <a:avLst/>
          </a:prstGeom>
          <a:noFill/>
          <a:ln>
            <a:noFill/>
          </a:ln>
        </p:spPr>
      </p:pic>
      <p:sp>
        <p:nvSpPr>
          <p:cNvPr id="257" name="Google Shape;257;p43"/>
          <p:cNvSpPr txBox="1"/>
          <p:nvPr/>
        </p:nvSpPr>
        <p:spPr>
          <a:xfrm>
            <a:off x="5579479" y="4618024"/>
            <a:ext cx="2872800" cy="434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Cabin"/>
                <a:ea typeface="Cabin"/>
                <a:cs typeface="Cabin"/>
                <a:sym typeface="Cabin"/>
              </a:rPr>
              <a:t>Inverse Distance weighting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4"/>
          <p:cNvSpPr txBox="1"/>
          <p:nvPr/>
        </p:nvSpPr>
        <p:spPr>
          <a:xfrm>
            <a:off x="6639044" y="624867"/>
            <a:ext cx="1607400" cy="954000"/>
          </a:xfrm>
          <a:prstGeom prst="rect">
            <a:avLst/>
          </a:prstGeom>
          <a:no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n" sz="2800" u="none" cap="none" strike="noStrike">
                <a:solidFill>
                  <a:srgbClr val="FFFFFF"/>
                </a:solidFill>
                <a:latin typeface="Cabin"/>
                <a:ea typeface="Cabin"/>
                <a:cs typeface="Cabin"/>
                <a:sym typeface="Cabin"/>
              </a:rPr>
              <a:t>Profile models</a:t>
            </a:r>
            <a:endParaRPr b="0" i="0" sz="1400" u="none" cap="none" strike="noStrike">
              <a:solidFill>
                <a:srgbClr val="000000"/>
              </a:solidFill>
              <a:latin typeface="Arial"/>
              <a:ea typeface="Arial"/>
              <a:cs typeface="Arial"/>
              <a:sym typeface="Arial"/>
            </a:endParaRPr>
          </a:p>
        </p:txBody>
      </p:sp>
      <p:sp>
        <p:nvSpPr>
          <p:cNvPr id="264" name="Google Shape;264;p44"/>
          <p:cNvSpPr/>
          <p:nvPr/>
        </p:nvSpPr>
        <p:spPr>
          <a:xfrm>
            <a:off x="5496718" y="5769"/>
            <a:ext cx="3647400" cy="2014500"/>
          </a:xfrm>
          <a:prstGeom prst="rect">
            <a:avLst/>
          </a:prstGeom>
          <a:solidFill>
            <a:srgbClr val="1DA68A"/>
          </a:solidFill>
          <a:ln cap="flat" cmpd="sng" w="9525">
            <a:solidFill>
              <a:srgbClr val="60A3BC"/>
            </a:solidFill>
            <a:prstDash val="solid"/>
            <a:round/>
            <a:headEnd len="sm" w="sm" type="none"/>
            <a:tailEnd len="sm" w="sm" type="none"/>
          </a:ln>
          <a:effectLst>
            <a:outerShdw blurRad="40000" rotWithShape="0" dir="5400000" dist="23000">
              <a:srgbClr val="000000">
                <a:alpha val="33730"/>
              </a:srgbClr>
            </a:outerShdw>
          </a:effectLst>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chemeClr val="lt1"/>
                </a:solidFill>
                <a:latin typeface="Cabin"/>
                <a:ea typeface="Cabin"/>
                <a:cs typeface="Cabin"/>
                <a:sym typeface="Cabin"/>
              </a:rPr>
              <a:t>Profile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chemeClr val="lt1"/>
                </a:solidFill>
                <a:latin typeface="Cabin"/>
                <a:ea typeface="Cabin"/>
                <a:cs typeface="Cabin"/>
                <a:sym typeface="Cabin"/>
              </a:rPr>
              <a:t>models</a:t>
            </a:r>
            <a:endParaRPr b="0" i="0" sz="1400" u="none" cap="none" strike="noStrike">
              <a:solidFill>
                <a:srgbClr val="000000"/>
              </a:solidFill>
              <a:latin typeface="Arial"/>
              <a:ea typeface="Arial"/>
              <a:cs typeface="Arial"/>
              <a:sym typeface="Arial"/>
            </a:endParaRPr>
          </a:p>
        </p:txBody>
      </p:sp>
      <p:grpSp>
        <p:nvGrpSpPr>
          <p:cNvPr id="265" name="Google Shape;265;p44"/>
          <p:cNvGrpSpPr/>
          <p:nvPr/>
        </p:nvGrpSpPr>
        <p:grpSpPr>
          <a:xfrm>
            <a:off x="7955696" y="2333179"/>
            <a:ext cx="1036849" cy="1036849"/>
            <a:chOff x="6695277" y="1167229"/>
            <a:chExt cx="1321500" cy="1321500"/>
          </a:xfrm>
        </p:grpSpPr>
        <p:sp>
          <p:nvSpPr>
            <p:cNvPr id="266" name="Google Shape;266;p44"/>
            <p:cNvSpPr/>
            <p:nvPr/>
          </p:nvSpPr>
          <p:spPr>
            <a:xfrm>
              <a:off x="6695277" y="1167229"/>
              <a:ext cx="1321500" cy="1321500"/>
            </a:xfrm>
            <a:prstGeom prst="ellipse">
              <a:avLst/>
            </a:prstGeom>
            <a:solidFill>
              <a:schemeClr val="lt1"/>
            </a:solidFill>
            <a:ln cap="flat" cmpd="sng" w="38100">
              <a:solidFill>
                <a:srgbClr val="339E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pic>
          <p:nvPicPr>
            <p:cNvPr id="267" name="Google Shape;267;p44"/>
            <p:cNvPicPr preferRelativeResize="0"/>
            <p:nvPr/>
          </p:nvPicPr>
          <p:blipFill rotWithShape="1">
            <a:blip r:embed="rId3">
              <a:alphaModFix/>
            </a:blip>
            <a:srcRect b="0" l="0" r="0" t="0"/>
            <a:stretch/>
          </p:blipFill>
          <p:spPr>
            <a:xfrm>
              <a:off x="7138404" y="1292581"/>
              <a:ext cx="474586" cy="474586"/>
            </a:xfrm>
            <a:prstGeom prst="rect">
              <a:avLst/>
            </a:prstGeom>
            <a:noFill/>
            <a:ln>
              <a:noFill/>
            </a:ln>
          </p:spPr>
        </p:pic>
        <p:pic>
          <p:nvPicPr>
            <p:cNvPr id="268" name="Google Shape;268;p44"/>
            <p:cNvPicPr preferRelativeResize="0"/>
            <p:nvPr/>
          </p:nvPicPr>
          <p:blipFill rotWithShape="1">
            <a:blip r:embed="rId4">
              <a:alphaModFix/>
            </a:blip>
            <a:srcRect b="0" l="0" r="0" t="0"/>
            <a:stretch/>
          </p:blipFill>
          <p:spPr>
            <a:xfrm>
              <a:off x="7138404" y="2004461"/>
              <a:ext cx="443127" cy="313143"/>
            </a:xfrm>
            <a:prstGeom prst="rect">
              <a:avLst/>
            </a:prstGeom>
            <a:noFill/>
            <a:ln>
              <a:noFill/>
            </a:ln>
          </p:spPr>
        </p:pic>
        <p:pic>
          <p:nvPicPr>
            <p:cNvPr id="269" name="Google Shape;269;p44"/>
            <p:cNvPicPr preferRelativeResize="0"/>
            <p:nvPr/>
          </p:nvPicPr>
          <p:blipFill rotWithShape="1">
            <a:blip r:embed="rId5">
              <a:alphaModFix/>
            </a:blip>
            <a:srcRect b="0" l="0" r="0" t="0"/>
            <a:stretch/>
          </p:blipFill>
          <p:spPr>
            <a:xfrm>
              <a:off x="7502051" y="1670869"/>
              <a:ext cx="441652" cy="441652"/>
            </a:xfrm>
            <a:prstGeom prst="rect">
              <a:avLst/>
            </a:prstGeom>
            <a:noFill/>
            <a:ln>
              <a:noFill/>
            </a:ln>
          </p:spPr>
        </p:pic>
        <p:pic>
          <p:nvPicPr>
            <p:cNvPr id="270" name="Google Shape;270;p44"/>
            <p:cNvPicPr preferRelativeResize="0"/>
            <p:nvPr/>
          </p:nvPicPr>
          <p:blipFill rotWithShape="1">
            <a:blip r:embed="rId6">
              <a:alphaModFix/>
            </a:blip>
            <a:srcRect b="0" l="0" r="0" t="0"/>
            <a:stretch/>
          </p:blipFill>
          <p:spPr>
            <a:xfrm>
              <a:off x="6853150" y="1692980"/>
              <a:ext cx="359146" cy="359146"/>
            </a:xfrm>
            <a:prstGeom prst="rect">
              <a:avLst/>
            </a:prstGeom>
            <a:noFill/>
            <a:ln>
              <a:noFill/>
            </a:ln>
          </p:spPr>
        </p:pic>
      </p:grpSp>
      <p:grpSp>
        <p:nvGrpSpPr>
          <p:cNvPr id="271" name="Google Shape;271;p44"/>
          <p:cNvGrpSpPr/>
          <p:nvPr/>
        </p:nvGrpSpPr>
        <p:grpSpPr>
          <a:xfrm>
            <a:off x="4698542" y="2211600"/>
            <a:ext cx="3143246" cy="918836"/>
            <a:chOff x="4858670" y="2691852"/>
            <a:chExt cx="4169868" cy="918836"/>
          </a:xfrm>
        </p:grpSpPr>
        <p:sp>
          <p:nvSpPr>
            <p:cNvPr id="272" name="Google Shape;272;p44"/>
            <p:cNvSpPr txBox="1"/>
            <p:nvPr/>
          </p:nvSpPr>
          <p:spPr>
            <a:xfrm>
              <a:off x="4860638" y="2691852"/>
              <a:ext cx="4167900" cy="461700"/>
            </a:xfrm>
            <a:prstGeom prst="rect">
              <a:avLst/>
            </a:prstGeom>
            <a:noFill/>
            <a:ln>
              <a:noFill/>
            </a:ln>
          </p:spPr>
          <p:txBody>
            <a:bodyPr anchorCtr="0" anchor="t" bIns="45700" lIns="91400" spcFirstLastPara="1" rIns="91400" wrap="square" tIns="45700">
              <a:noAutofit/>
            </a:bodyPr>
            <a:lstStyle/>
            <a:p>
              <a:pPr indent="-285657" lvl="0" marL="285657" marR="0" rtl="0" algn="l">
                <a:lnSpc>
                  <a:spcPct val="100000"/>
                </a:lnSpc>
                <a:spcBef>
                  <a:spcPts val="0"/>
                </a:spcBef>
                <a:spcAft>
                  <a:spcPts val="0"/>
                </a:spcAft>
                <a:buClr>
                  <a:schemeClr val="dk1"/>
                </a:buClr>
                <a:buSzPts val="2400"/>
                <a:buFont typeface="Arial"/>
                <a:buChar char="•"/>
              </a:pPr>
              <a:r>
                <a:rPr b="0" i="0" lang="en" sz="2400" u="none" cap="none" strike="noStrike">
                  <a:solidFill>
                    <a:schemeClr val="dk1"/>
                  </a:solidFill>
                  <a:latin typeface="Cabin"/>
                  <a:ea typeface="Cabin"/>
                  <a:cs typeface="Cabin"/>
                  <a:sym typeface="Cabin"/>
                </a:rPr>
                <a:t>Presence only</a:t>
              </a:r>
              <a:endParaRPr b="0" i="0" sz="1400" u="none" cap="none" strike="noStrike">
                <a:solidFill>
                  <a:srgbClr val="000000"/>
                </a:solidFill>
                <a:latin typeface="Arial"/>
                <a:ea typeface="Arial"/>
                <a:cs typeface="Arial"/>
                <a:sym typeface="Arial"/>
              </a:endParaRPr>
            </a:p>
          </p:txBody>
        </p:sp>
        <p:sp>
          <p:nvSpPr>
            <p:cNvPr id="273" name="Google Shape;273;p44"/>
            <p:cNvSpPr txBox="1"/>
            <p:nvPr/>
          </p:nvSpPr>
          <p:spPr>
            <a:xfrm>
              <a:off x="4858670" y="3148988"/>
              <a:ext cx="4167900" cy="461700"/>
            </a:xfrm>
            <a:prstGeom prst="rect">
              <a:avLst/>
            </a:prstGeom>
            <a:noFill/>
            <a:ln>
              <a:noFill/>
            </a:ln>
          </p:spPr>
          <p:txBody>
            <a:bodyPr anchorCtr="0" anchor="t" bIns="45700" lIns="91400" spcFirstLastPara="1" rIns="91400" wrap="square" tIns="45700">
              <a:noAutofit/>
            </a:bodyPr>
            <a:lstStyle/>
            <a:p>
              <a:pPr indent="-285657" lvl="0" marL="285657" marR="0" rtl="0" algn="l">
                <a:lnSpc>
                  <a:spcPct val="100000"/>
                </a:lnSpc>
                <a:spcBef>
                  <a:spcPts val="0"/>
                </a:spcBef>
                <a:spcAft>
                  <a:spcPts val="0"/>
                </a:spcAft>
                <a:buClr>
                  <a:schemeClr val="dk1"/>
                </a:buClr>
                <a:buSzPts val="2400"/>
                <a:buFont typeface="Arial"/>
                <a:buChar char="•"/>
              </a:pPr>
              <a:r>
                <a:rPr b="0" i="0" lang="en" sz="2400" u="none" cap="none" strike="noStrike">
                  <a:solidFill>
                    <a:schemeClr val="dk1"/>
                  </a:solidFill>
                  <a:latin typeface="Cabin"/>
                  <a:ea typeface="Cabin"/>
                  <a:cs typeface="Cabin"/>
                  <a:sym typeface="Cabin"/>
                </a:rPr>
                <a:t>Need environmental data</a:t>
              </a:r>
              <a:endParaRPr b="0" i="0" sz="1400" u="none" cap="none" strike="noStrike">
                <a:solidFill>
                  <a:srgbClr val="000000"/>
                </a:solidFill>
                <a:latin typeface="Arial"/>
                <a:ea typeface="Arial"/>
                <a:cs typeface="Arial"/>
                <a:sym typeface="Arial"/>
              </a:endParaRPr>
            </a:p>
          </p:txBody>
        </p:sp>
      </p:grpSp>
      <p:sp>
        <p:nvSpPr>
          <p:cNvPr id="274" name="Google Shape;274;p44"/>
          <p:cNvSpPr txBox="1"/>
          <p:nvPr/>
        </p:nvSpPr>
        <p:spPr>
          <a:xfrm>
            <a:off x="705759" y="4007949"/>
            <a:ext cx="3320400" cy="102720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1" lang="en" sz="2000" u="none" cap="none" strike="noStrike">
                <a:solidFill>
                  <a:schemeClr val="dk1"/>
                </a:solidFill>
                <a:latin typeface="Cabin"/>
                <a:ea typeface="Cabin"/>
                <a:cs typeface="Cabin"/>
                <a:sym typeface="Cabin"/>
              </a:rPr>
              <a:t>NOTES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1" lang="en" sz="2000" u="none" cap="none" strike="noStrike">
                <a:solidFill>
                  <a:schemeClr val="dk1"/>
                </a:solidFill>
                <a:latin typeface="Cabin"/>
                <a:ea typeface="Cabin"/>
                <a:cs typeface="Cabin"/>
                <a:sym typeface="Cabin"/>
              </a:rPr>
              <a:t>&gt; continuous variables only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1" lang="en" sz="2000" u="none" cap="none" strike="noStrike">
                <a:solidFill>
                  <a:schemeClr val="dk1"/>
                </a:solidFill>
                <a:latin typeface="Cabin"/>
                <a:ea typeface="Cabin"/>
                <a:cs typeface="Cabin"/>
                <a:sym typeface="Cabin"/>
              </a:rPr>
              <a:t>&gt; no interactions</a:t>
            </a:r>
            <a:endParaRPr b="0" i="0" sz="1400" u="none" cap="none" strike="noStrike">
              <a:solidFill>
                <a:srgbClr val="000000"/>
              </a:solidFill>
              <a:latin typeface="Arial"/>
              <a:ea typeface="Arial"/>
              <a:cs typeface="Arial"/>
              <a:sym typeface="Arial"/>
            </a:endParaRPr>
          </a:p>
        </p:txBody>
      </p:sp>
      <p:grpSp>
        <p:nvGrpSpPr>
          <p:cNvPr id="275" name="Google Shape;275;p44"/>
          <p:cNvGrpSpPr/>
          <p:nvPr/>
        </p:nvGrpSpPr>
        <p:grpSpPr>
          <a:xfrm>
            <a:off x="239355" y="492795"/>
            <a:ext cx="3582878" cy="3215933"/>
            <a:chOff x="239356" y="492790"/>
            <a:chExt cx="3582878" cy="3215933"/>
          </a:xfrm>
        </p:grpSpPr>
        <p:cxnSp>
          <p:nvCxnSpPr>
            <p:cNvPr id="276" name="Google Shape;276;p44"/>
            <p:cNvCxnSpPr/>
            <p:nvPr/>
          </p:nvCxnSpPr>
          <p:spPr>
            <a:xfrm>
              <a:off x="611884" y="492790"/>
              <a:ext cx="16800" cy="2877300"/>
            </a:xfrm>
            <a:prstGeom prst="straightConnector1">
              <a:avLst/>
            </a:prstGeom>
            <a:noFill/>
            <a:ln cap="flat" cmpd="sng" w="28575">
              <a:solidFill>
                <a:schemeClr val="dk1"/>
              </a:solidFill>
              <a:prstDash val="solid"/>
              <a:round/>
              <a:headEnd len="sm" w="sm" type="none"/>
              <a:tailEnd len="sm" w="sm" type="none"/>
            </a:ln>
          </p:spPr>
        </p:cxnSp>
        <p:sp>
          <p:nvSpPr>
            <p:cNvPr id="277" name="Google Shape;277;p44"/>
            <p:cNvSpPr txBox="1"/>
            <p:nvPr/>
          </p:nvSpPr>
          <p:spPr>
            <a:xfrm rot="-5400000">
              <a:off x="-756644" y="1780084"/>
              <a:ext cx="23307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bin"/>
                  <a:ea typeface="Cabin"/>
                  <a:cs typeface="Cabin"/>
                  <a:sym typeface="Cabin"/>
                </a:rPr>
                <a:t>Environmental variable 2</a:t>
              </a:r>
              <a:endParaRPr b="0" i="0" sz="1400" u="none" cap="none" strike="noStrike">
                <a:solidFill>
                  <a:srgbClr val="000000"/>
                </a:solidFill>
                <a:latin typeface="Arial"/>
                <a:ea typeface="Arial"/>
                <a:cs typeface="Arial"/>
                <a:sym typeface="Arial"/>
              </a:endParaRPr>
            </a:p>
          </p:txBody>
        </p:sp>
        <p:sp>
          <p:nvSpPr>
            <p:cNvPr id="278" name="Google Shape;278;p44"/>
            <p:cNvSpPr txBox="1"/>
            <p:nvPr/>
          </p:nvSpPr>
          <p:spPr>
            <a:xfrm>
              <a:off x="1247225" y="3370023"/>
              <a:ext cx="22953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bin"/>
                  <a:ea typeface="Cabin"/>
                  <a:cs typeface="Cabin"/>
                  <a:sym typeface="Cabin"/>
                </a:rPr>
                <a:t>Environmental variable 1</a:t>
              </a:r>
              <a:endParaRPr b="0" i="0" sz="1400" u="none" cap="none" strike="noStrike">
                <a:solidFill>
                  <a:srgbClr val="000000"/>
                </a:solidFill>
                <a:latin typeface="Arial"/>
                <a:ea typeface="Arial"/>
                <a:cs typeface="Arial"/>
                <a:sym typeface="Arial"/>
              </a:endParaRPr>
            </a:p>
          </p:txBody>
        </p:sp>
        <p:cxnSp>
          <p:nvCxnSpPr>
            <p:cNvPr id="279" name="Google Shape;279;p44"/>
            <p:cNvCxnSpPr/>
            <p:nvPr/>
          </p:nvCxnSpPr>
          <p:spPr>
            <a:xfrm rot="10800000">
              <a:off x="611934" y="3370026"/>
              <a:ext cx="3210300" cy="0"/>
            </a:xfrm>
            <a:prstGeom prst="straightConnector1">
              <a:avLst/>
            </a:prstGeom>
            <a:noFill/>
            <a:ln cap="flat" cmpd="sng" w="28575">
              <a:solidFill>
                <a:schemeClr val="dk1"/>
              </a:solidFill>
              <a:prstDash val="solid"/>
              <a:round/>
              <a:headEnd len="sm" w="sm" type="none"/>
              <a:tailEnd len="sm" w="sm" type="none"/>
            </a:ln>
          </p:spPr>
        </p:cxnSp>
      </p:grpSp>
      <p:sp>
        <p:nvSpPr>
          <p:cNvPr id="280" name="Google Shape;280;p44"/>
          <p:cNvSpPr/>
          <p:nvPr/>
        </p:nvSpPr>
        <p:spPr>
          <a:xfrm>
            <a:off x="1671751" y="1171085"/>
            <a:ext cx="1491300" cy="1333200"/>
          </a:xfrm>
          <a:prstGeom prst="rect">
            <a:avLst/>
          </a:prstGeom>
          <a:solidFill>
            <a:srgbClr val="3CAA35">
              <a:alpha val="60000"/>
            </a:srgbClr>
          </a:solidFill>
          <a:ln cap="flat" cmpd="sng" w="9525">
            <a:solidFill>
              <a:schemeClr val="lt1"/>
            </a:solidFill>
            <a:prstDash val="solid"/>
            <a:round/>
            <a:headEnd len="sm" w="sm" type="none"/>
            <a:tailEnd len="sm" w="sm" type="none"/>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abin"/>
              <a:ea typeface="Cabin"/>
              <a:cs typeface="Cabin"/>
              <a:sym typeface="Cabin"/>
            </a:endParaRPr>
          </a:p>
        </p:txBody>
      </p:sp>
      <p:grpSp>
        <p:nvGrpSpPr>
          <p:cNvPr id="281" name="Google Shape;281;p44"/>
          <p:cNvGrpSpPr/>
          <p:nvPr/>
        </p:nvGrpSpPr>
        <p:grpSpPr>
          <a:xfrm>
            <a:off x="1550563" y="269644"/>
            <a:ext cx="2549018" cy="2334762"/>
            <a:chOff x="3427439" y="1287646"/>
            <a:chExt cx="2549018" cy="2334762"/>
          </a:xfrm>
        </p:grpSpPr>
        <p:sp>
          <p:nvSpPr>
            <p:cNvPr id="282" name="Google Shape;282;p44"/>
            <p:cNvSpPr txBox="1"/>
            <p:nvPr/>
          </p:nvSpPr>
          <p:spPr>
            <a:xfrm>
              <a:off x="5376757" y="2029852"/>
              <a:ext cx="5997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1" lang="en" sz="1100" u="none" cap="none" strike="noStrike">
                  <a:solidFill>
                    <a:schemeClr val="dk1"/>
                  </a:solidFill>
                  <a:latin typeface="Cabin"/>
                  <a:ea typeface="Cabin"/>
                  <a:cs typeface="Cabin"/>
                  <a:sym typeface="Cabin"/>
                </a:rPr>
                <a:t>v2 max</a:t>
              </a:r>
              <a:endParaRPr b="0" i="0" sz="1400" u="none" cap="none" strike="noStrike">
                <a:solidFill>
                  <a:srgbClr val="000000"/>
                </a:solidFill>
                <a:latin typeface="Arial"/>
                <a:ea typeface="Arial"/>
                <a:cs typeface="Arial"/>
                <a:sym typeface="Arial"/>
              </a:endParaRPr>
            </a:p>
          </p:txBody>
        </p:sp>
        <p:sp>
          <p:nvSpPr>
            <p:cNvPr id="283" name="Google Shape;283;p44"/>
            <p:cNvSpPr txBox="1"/>
            <p:nvPr/>
          </p:nvSpPr>
          <p:spPr>
            <a:xfrm>
              <a:off x="5377397" y="3360808"/>
              <a:ext cx="5631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1" lang="en" sz="1100" u="none" cap="none" strike="noStrike">
                  <a:solidFill>
                    <a:schemeClr val="dk1"/>
                  </a:solidFill>
                  <a:latin typeface="Cabin"/>
                  <a:ea typeface="Cabin"/>
                  <a:cs typeface="Cabin"/>
                  <a:sym typeface="Cabin"/>
                </a:rPr>
                <a:t>v2 min</a:t>
              </a:r>
              <a:endParaRPr b="0" i="0" sz="1400" u="none" cap="none" strike="noStrike">
                <a:solidFill>
                  <a:srgbClr val="000000"/>
                </a:solidFill>
                <a:latin typeface="Arial"/>
                <a:ea typeface="Arial"/>
                <a:cs typeface="Arial"/>
                <a:sym typeface="Arial"/>
              </a:endParaRPr>
            </a:p>
          </p:txBody>
        </p:sp>
        <p:sp>
          <p:nvSpPr>
            <p:cNvPr id="284" name="Google Shape;284;p44"/>
            <p:cNvSpPr txBox="1"/>
            <p:nvPr/>
          </p:nvSpPr>
          <p:spPr>
            <a:xfrm rot="-5400000">
              <a:off x="4735521" y="1447476"/>
              <a:ext cx="5790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1" lang="en" sz="1100" u="none" cap="none" strike="noStrike">
                  <a:solidFill>
                    <a:schemeClr val="dk1"/>
                  </a:solidFill>
                  <a:latin typeface="Cabin"/>
                  <a:ea typeface="Cabin"/>
                  <a:cs typeface="Cabin"/>
                  <a:sym typeface="Cabin"/>
                </a:rPr>
                <a:t>v1 max</a:t>
              </a:r>
              <a:endParaRPr b="0" i="0" sz="1400" u="none" cap="none" strike="noStrike">
                <a:solidFill>
                  <a:srgbClr val="000000"/>
                </a:solidFill>
                <a:latin typeface="Arial"/>
                <a:ea typeface="Arial"/>
                <a:cs typeface="Arial"/>
                <a:sym typeface="Arial"/>
              </a:endParaRPr>
            </a:p>
          </p:txBody>
        </p:sp>
        <p:sp>
          <p:nvSpPr>
            <p:cNvPr id="285" name="Google Shape;285;p44"/>
            <p:cNvSpPr txBox="1"/>
            <p:nvPr/>
          </p:nvSpPr>
          <p:spPr>
            <a:xfrm rot="-5400000">
              <a:off x="3287189" y="1427896"/>
              <a:ext cx="5421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1" lang="en" sz="1100" u="none" cap="none" strike="noStrike">
                  <a:solidFill>
                    <a:schemeClr val="dk1"/>
                  </a:solidFill>
                  <a:latin typeface="Cabin"/>
                  <a:ea typeface="Cabin"/>
                  <a:cs typeface="Cabin"/>
                  <a:sym typeface="Cabin"/>
                </a:rPr>
                <a:t>v1 min</a:t>
              </a:r>
              <a:endParaRPr b="0" i="0" sz="1400" u="none" cap="none" strike="noStrike">
                <a:solidFill>
                  <a:srgbClr val="000000"/>
                </a:solidFill>
                <a:latin typeface="Arial"/>
                <a:ea typeface="Arial"/>
                <a:cs typeface="Arial"/>
                <a:sym typeface="Arial"/>
              </a:endParaRPr>
            </a:p>
          </p:txBody>
        </p:sp>
      </p:grpSp>
      <p:grpSp>
        <p:nvGrpSpPr>
          <p:cNvPr id="286" name="Google Shape;286;p44"/>
          <p:cNvGrpSpPr/>
          <p:nvPr/>
        </p:nvGrpSpPr>
        <p:grpSpPr>
          <a:xfrm>
            <a:off x="1621961" y="1020099"/>
            <a:ext cx="1635513" cy="1591560"/>
            <a:chOff x="3488601" y="1694367"/>
            <a:chExt cx="1759184" cy="1991940"/>
          </a:xfrm>
        </p:grpSpPr>
        <p:sp>
          <p:nvSpPr>
            <p:cNvPr id="287" name="Google Shape;287;p44"/>
            <p:cNvSpPr txBox="1"/>
            <p:nvPr/>
          </p:nvSpPr>
          <p:spPr>
            <a:xfrm>
              <a:off x="3968310" y="1694367"/>
              <a:ext cx="336600" cy="50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288" name="Google Shape;288;p44"/>
            <p:cNvSpPr txBox="1"/>
            <p:nvPr/>
          </p:nvSpPr>
          <p:spPr>
            <a:xfrm>
              <a:off x="3679428" y="2092434"/>
              <a:ext cx="336600" cy="50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289" name="Google Shape;289;p44"/>
            <p:cNvSpPr txBox="1"/>
            <p:nvPr/>
          </p:nvSpPr>
          <p:spPr>
            <a:xfrm>
              <a:off x="3847694" y="2908607"/>
              <a:ext cx="336600" cy="50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290" name="Google Shape;290;p44"/>
            <p:cNvSpPr txBox="1"/>
            <p:nvPr/>
          </p:nvSpPr>
          <p:spPr>
            <a:xfrm>
              <a:off x="4719858" y="2143234"/>
              <a:ext cx="336600" cy="50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291" name="Google Shape;291;p44"/>
            <p:cNvSpPr txBox="1"/>
            <p:nvPr/>
          </p:nvSpPr>
          <p:spPr>
            <a:xfrm>
              <a:off x="3727653" y="2322893"/>
              <a:ext cx="336600" cy="50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292" name="Google Shape;292;p44"/>
            <p:cNvSpPr txBox="1"/>
            <p:nvPr/>
          </p:nvSpPr>
          <p:spPr>
            <a:xfrm>
              <a:off x="4250444" y="1953727"/>
              <a:ext cx="336600" cy="50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293" name="Google Shape;293;p44"/>
            <p:cNvSpPr txBox="1"/>
            <p:nvPr/>
          </p:nvSpPr>
          <p:spPr>
            <a:xfrm>
              <a:off x="3941894" y="2206734"/>
              <a:ext cx="336600" cy="50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294" name="Google Shape;294;p44"/>
            <p:cNvSpPr txBox="1"/>
            <p:nvPr/>
          </p:nvSpPr>
          <p:spPr>
            <a:xfrm>
              <a:off x="3979510" y="2445290"/>
              <a:ext cx="336600" cy="50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295" name="Google Shape;295;p44"/>
            <p:cNvSpPr txBox="1"/>
            <p:nvPr/>
          </p:nvSpPr>
          <p:spPr>
            <a:xfrm>
              <a:off x="3950362" y="2712332"/>
              <a:ext cx="336600" cy="50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296" name="Google Shape;296;p44"/>
            <p:cNvSpPr txBox="1"/>
            <p:nvPr/>
          </p:nvSpPr>
          <p:spPr>
            <a:xfrm>
              <a:off x="4250444" y="2345235"/>
              <a:ext cx="336600" cy="50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297" name="Google Shape;297;p44"/>
            <p:cNvSpPr txBox="1"/>
            <p:nvPr/>
          </p:nvSpPr>
          <p:spPr>
            <a:xfrm>
              <a:off x="4541091" y="2345235"/>
              <a:ext cx="336600" cy="50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298" name="Google Shape;298;p44"/>
            <p:cNvSpPr txBox="1"/>
            <p:nvPr/>
          </p:nvSpPr>
          <p:spPr>
            <a:xfrm>
              <a:off x="4579057" y="3051426"/>
              <a:ext cx="336600" cy="50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299" name="Google Shape;299;p44"/>
            <p:cNvSpPr txBox="1"/>
            <p:nvPr/>
          </p:nvSpPr>
          <p:spPr>
            <a:xfrm>
              <a:off x="4900410" y="2004735"/>
              <a:ext cx="336600" cy="50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300" name="Google Shape;300;p44"/>
            <p:cNvSpPr txBox="1"/>
            <p:nvPr/>
          </p:nvSpPr>
          <p:spPr>
            <a:xfrm>
              <a:off x="4743251" y="2989332"/>
              <a:ext cx="336600" cy="50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301" name="Google Shape;301;p44"/>
            <p:cNvSpPr txBox="1"/>
            <p:nvPr/>
          </p:nvSpPr>
          <p:spPr>
            <a:xfrm>
              <a:off x="4303650" y="2783638"/>
              <a:ext cx="336600" cy="50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302" name="Google Shape;302;p44"/>
            <p:cNvSpPr txBox="1"/>
            <p:nvPr/>
          </p:nvSpPr>
          <p:spPr>
            <a:xfrm>
              <a:off x="3697653" y="3185607"/>
              <a:ext cx="336600" cy="50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303" name="Google Shape;303;p44"/>
            <p:cNvSpPr txBox="1"/>
            <p:nvPr/>
          </p:nvSpPr>
          <p:spPr>
            <a:xfrm>
              <a:off x="4086322" y="3060638"/>
              <a:ext cx="336600" cy="50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304" name="Google Shape;304;p44"/>
            <p:cNvSpPr txBox="1"/>
            <p:nvPr/>
          </p:nvSpPr>
          <p:spPr>
            <a:xfrm>
              <a:off x="4911185" y="2583788"/>
              <a:ext cx="336600" cy="50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305" name="Google Shape;305;p44"/>
            <p:cNvSpPr txBox="1"/>
            <p:nvPr/>
          </p:nvSpPr>
          <p:spPr>
            <a:xfrm>
              <a:off x="4479974" y="2860788"/>
              <a:ext cx="336600" cy="50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306" name="Google Shape;306;p44"/>
            <p:cNvSpPr txBox="1"/>
            <p:nvPr/>
          </p:nvSpPr>
          <p:spPr>
            <a:xfrm>
              <a:off x="3492034" y="1881814"/>
              <a:ext cx="336600" cy="50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307" name="Google Shape;307;p44"/>
            <p:cNvSpPr txBox="1"/>
            <p:nvPr/>
          </p:nvSpPr>
          <p:spPr>
            <a:xfrm>
              <a:off x="3488601" y="2736533"/>
              <a:ext cx="336600" cy="50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sp>
          <p:nvSpPr>
            <p:cNvPr id="308" name="Google Shape;308;p44"/>
            <p:cNvSpPr txBox="1"/>
            <p:nvPr/>
          </p:nvSpPr>
          <p:spPr>
            <a:xfrm>
              <a:off x="4550526" y="2594294"/>
              <a:ext cx="336600" cy="50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abin"/>
                  <a:ea typeface="Cabin"/>
                  <a:cs typeface="Cabin"/>
                  <a:sym typeface="Cabin"/>
                </a:rPr>
                <a:t>+</a:t>
              </a:r>
              <a:endParaRPr b="0" i="0" sz="1400" u="none" cap="none" strike="noStrike">
                <a:solidFill>
                  <a:srgbClr val="000000"/>
                </a:solidFill>
                <a:latin typeface="Arial"/>
                <a:ea typeface="Arial"/>
                <a:cs typeface="Arial"/>
                <a:sym typeface="Arial"/>
              </a:endParaRPr>
            </a:p>
          </p:txBody>
        </p:sp>
      </p:grpSp>
      <p:grpSp>
        <p:nvGrpSpPr>
          <p:cNvPr id="309" name="Google Shape;309;p44"/>
          <p:cNvGrpSpPr/>
          <p:nvPr/>
        </p:nvGrpSpPr>
        <p:grpSpPr>
          <a:xfrm>
            <a:off x="611890" y="862385"/>
            <a:ext cx="2961432" cy="2532900"/>
            <a:chOff x="2488757" y="1880394"/>
            <a:chExt cx="2961432" cy="2532900"/>
          </a:xfrm>
        </p:grpSpPr>
        <p:cxnSp>
          <p:nvCxnSpPr>
            <p:cNvPr id="310" name="Google Shape;310;p44"/>
            <p:cNvCxnSpPr/>
            <p:nvPr/>
          </p:nvCxnSpPr>
          <p:spPr>
            <a:xfrm>
              <a:off x="2488757" y="3522302"/>
              <a:ext cx="2961300" cy="0"/>
            </a:xfrm>
            <a:prstGeom prst="straightConnector1">
              <a:avLst/>
            </a:prstGeom>
            <a:noFill/>
            <a:ln cap="flat" cmpd="sng" w="25400">
              <a:solidFill>
                <a:srgbClr val="7F7F7F"/>
              </a:solidFill>
              <a:prstDash val="dash"/>
              <a:round/>
              <a:headEnd len="sm" w="sm" type="none"/>
              <a:tailEnd len="sm" w="sm" type="none"/>
            </a:ln>
          </p:spPr>
        </p:cxnSp>
        <p:cxnSp>
          <p:nvCxnSpPr>
            <p:cNvPr id="311" name="Google Shape;311;p44"/>
            <p:cNvCxnSpPr/>
            <p:nvPr/>
          </p:nvCxnSpPr>
          <p:spPr>
            <a:xfrm flipH="1">
              <a:off x="3575171" y="1880394"/>
              <a:ext cx="12000" cy="2507700"/>
            </a:xfrm>
            <a:prstGeom prst="straightConnector1">
              <a:avLst/>
            </a:prstGeom>
            <a:noFill/>
            <a:ln cap="flat" cmpd="sng" w="25400">
              <a:solidFill>
                <a:srgbClr val="7F7F7F"/>
              </a:solidFill>
              <a:prstDash val="dash"/>
              <a:round/>
              <a:headEnd len="sm" w="sm" type="none"/>
              <a:tailEnd len="sm" w="sm" type="none"/>
            </a:ln>
          </p:spPr>
        </p:cxnSp>
        <p:cxnSp>
          <p:nvCxnSpPr>
            <p:cNvPr id="312" name="Google Shape;312;p44"/>
            <p:cNvCxnSpPr/>
            <p:nvPr/>
          </p:nvCxnSpPr>
          <p:spPr>
            <a:xfrm>
              <a:off x="5039871" y="1880394"/>
              <a:ext cx="0" cy="2532900"/>
            </a:xfrm>
            <a:prstGeom prst="straightConnector1">
              <a:avLst/>
            </a:prstGeom>
            <a:noFill/>
            <a:ln cap="flat" cmpd="sng" w="25400">
              <a:solidFill>
                <a:srgbClr val="7F7F7F"/>
              </a:solidFill>
              <a:prstDash val="dash"/>
              <a:round/>
              <a:headEnd len="sm" w="sm" type="none"/>
              <a:tailEnd len="sm" w="sm" type="none"/>
            </a:ln>
          </p:spPr>
        </p:cxnSp>
        <p:cxnSp>
          <p:nvCxnSpPr>
            <p:cNvPr id="313" name="Google Shape;313;p44"/>
            <p:cNvCxnSpPr/>
            <p:nvPr/>
          </p:nvCxnSpPr>
          <p:spPr>
            <a:xfrm>
              <a:off x="2505689" y="2189090"/>
              <a:ext cx="2944500" cy="0"/>
            </a:xfrm>
            <a:prstGeom prst="straightConnector1">
              <a:avLst/>
            </a:prstGeom>
            <a:noFill/>
            <a:ln cap="flat" cmpd="sng" w="25400">
              <a:solidFill>
                <a:srgbClr val="7F7F7F"/>
              </a:solidFill>
              <a:prstDash val="dash"/>
              <a:round/>
              <a:headEnd len="sm" w="sm" type="none"/>
              <a:tailEnd len="sm" w="sm" type="none"/>
            </a:ln>
          </p:spPr>
        </p:cxnSp>
      </p:grpSp>
      <p:grpSp>
        <p:nvGrpSpPr>
          <p:cNvPr id="314" name="Google Shape;314;p44"/>
          <p:cNvGrpSpPr/>
          <p:nvPr/>
        </p:nvGrpSpPr>
        <p:grpSpPr>
          <a:xfrm>
            <a:off x="677324" y="790244"/>
            <a:ext cx="2985771" cy="2528802"/>
            <a:chOff x="2494643" y="1585750"/>
            <a:chExt cx="2985771" cy="2528802"/>
          </a:xfrm>
        </p:grpSpPr>
        <p:pic>
          <p:nvPicPr>
            <p:cNvPr id="315" name="Google Shape;315;p44"/>
            <p:cNvPicPr preferRelativeResize="0"/>
            <p:nvPr/>
          </p:nvPicPr>
          <p:blipFill rotWithShape="1">
            <a:blip r:embed="rId7">
              <a:alphaModFix/>
            </a:blip>
            <a:srcRect b="0" l="0" r="0" t="0"/>
            <a:stretch/>
          </p:blipFill>
          <p:spPr>
            <a:xfrm>
              <a:off x="3005622" y="3793083"/>
              <a:ext cx="428625" cy="321469"/>
            </a:xfrm>
            <a:prstGeom prst="rect">
              <a:avLst/>
            </a:prstGeom>
            <a:noFill/>
            <a:ln>
              <a:noFill/>
            </a:ln>
          </p:spPr>
        </p:pic>
        <p:pic>
          <p:nvPicPr>
            <p:cNvPr id="316" name="Google Shape;316;p44"/>
            <p:cNvPicPr preferRelativeResize="0"/>
            <p:nvPr/>
          </p:nvPicPr>
          <p:blipFill rotWithShape="1">
            <a:blip r:embed="rId7">
              <a:alphaModFix/>
            </a:blip>
            <a:srcRect b="0" l="0" r="0" t="0"/>
            <a:stretch/>
          </p:blipFill>
          <p:spPr>
            <a:xfrm>
              <a:off x="5051789" y="3781173"/>
              <a:ext cx="428625" cy="321469"/>
            </a:xfrm>
            <a:prstGeom prst="rect">
              <a:avLst/>
            </a:prstGeom>
            <a:noFill/>
            <a:ln>
              <a:noFill/>
            </a:ln>
          </p:spPr>
        </p:pic>
        <p:pic>
          <p:nvPicPr>
            <p:cNvPr id="317" name="Google Shape;317;p44"/>
            <p:cNvPicPr preferRelativeResize="0"/>
            <p:nvPr/>
          </p:nvPicPr>
          <p:blipFill rotWithShape="1">
            <a:blip r:embed="rId8">
              <a:alphaModFix/>
            </a:blip>
            <a:srcRect b="0" l="0" r="0" t="0"/>
            <a:stretch/>
          </p:blipFill>
          <p:spPr>
            <a:xfrm>
              <a:off x="3616680" y="3861355"/>
              <a:ext cx="289560" cy="210503"/>
            </a:xfrm>
            <a:prstGeom prst="rect">
              <a:avLst/>
            </a:prstGeom>
            <a:noFill/>
            <a:ln>
              <a:noFill/>
            </a:ln>
          </p:spPr>
        </p:pic>
        <p:pic>
          <p:nvPicPr>
            <p:cNvPr id="318" name="Google Shape;318;p44"/>
            <p:cNvPicPr preferRelativeResize="0"/>
            <p:nvPr/>
          </p:nvPicPr>
          <p:blipFill rotWithShape="1">
            <a:blip r:embed="rId8">
              <a:alphaModFix/>
            </a:blip>
            <a:srcRect b="0" l="0" r="0" t="0"/>
            <a:stretch/>
          </p:blipFill>
          <p:spPr>
            <a:xfrm>
              <a:off x="4112483" y="3861355"/>
              <a:ext cx="289560" cy="210503"/>
            </a:xfrm>
            <a:prstGeom prst="rect">
              <a:avLst/>
            </a:prstGeom>
            <a:noFill/>
            <a:ln>
              <a:noFill/>
            </a:ln>
          </p:spPr>
        </p:pic>
        <p:pic>
          <p:nvPicPr>
            <p:cNvPr id="319" name="Google Shape;319;p44"/>
            <p:cNvPicPr preferRelativeResize="0"/>
            <p:nvPr/>
          </p:nvPicPr>
          <p:blipFill rotWithShape="1">
            <a:blip r:embed="rId8">
              <a:alphaModFix/>
            </a:blip>
            <a:srcRect b="0" l="0" r="0" t="0"/>
            <a:stretch/>
          </p:blipFill>
          <p:spPr>
            <a:xfrm>
              <a:off x="4542897" y="3872838"/>
              <a:ext cx="289560" cy="210503"/>
            </a:xfrm>
            <a:prstGeom prst="rect">
              <a:avLst/>
            </a:prstGeom>
            <a:noFill/>
            <a:ln>
              <a:noFill/>
            </a:ln>
          </p:spPr>
        </p:pic>
        <p:pic>
          <p:nvPicPr>
            <p:cNvPr id="320" name="Google Shape;320;p44"/>
            <p:cNvPicPr preferRelativeResize="0"/>
            <p:nvPr/>
          </p:nvPicPr>
          <p:blipFill rotWithShape="1">
            <a:blip r:embed="rId7">
              <a:alphaModFix/>
            </a:blip>
            <a:srcRect b="0" l="0" r="0" t="0"/>
            <a:stretch/>
          </p:blipFill>
          <p:spPr>
            <a:xfrm>
              <a:off x="2494643" y="1585750"/>
              <a:ext cx="428625" cy="321469"/>
            </a:xfrm>
            <a:prstGeom prst="rect">
              <a:avLst/>
            </a:prstGeom>
            <a:noFill/>
            <a:ln>
              <a:noFill/>
            </a:ln>
          </p:spPr>
        </p:pic>
        <p:pic>
          <p:nvPicPr>
            <p:cNvPr id="321" name="Google Shape;321;p44"/>
            <p:cNvPicPr preferRelativeResize="0"/>
            <p:nvPr/>
          </p:nvPicPr>
          <p:blipFill rotWithShape="1">
            <a:blip r:embed="rId8">
              <a:alphaModFix/>
            </a:blip>
            <a:srcRect b="0" l="0" r="0" t="0"/>
            <a:stretch/>
          </p:blipFill>
          <p:spPr>
            <a:xfrm>
              <a:off x="2551062" y="2948453"/>
              <a:ext cx="289560" cy="210503"/>
            </a:xfrm>
            <a:prstGeom prst="rect">
              <a:avLst/>
            </a:prstGeom>
            <a:noFill/>
            <a:ln>
              <a:noFill/>
            </a:ln>
          </p:spPr>
        </p:pic>
        <p:pic>
          <p:nvPicPr>
            <p:cNvPr id="322" name="Google Shape;322;p44"/>
            <p:cNvPicPr preferRelativeResize="0"/>
            <p:nvPr/>
          </p:nvPicPr>
          <p:blipFill rotWithShape="1">
            <a:blip r:embed="rId8">
              <a:alphaModFix/>
            </a:blip>
            <a:srcRect b="0" l="0" r="0" t="0"/>
            <a:stretch/>
          </p:blipFill>
          <p:spPr>
            <a:xfrm>
              <a:off x="2551062" y="2538345"/>
              <a:ext cx="289560" cy="210503"/>
            </a:xfrm>
            <a:prstGeom prst="rect">
              <a:avLst/>
            </a:prstGeom>
            <a:noFill/>
            <a:ln>
              <a:noFill/>
            </a:ln>
          </p:spPr>
        </p:pic>
        <p:pic>
          <p:nvPicPr>
            <p:cNvPr id="323" name="Google Shape;323;p44"/>
            <p:cNvPicPr preferRelativeResize="0"/>
            <p:nvPr/>
          </p:nvPicPr>
          <p:blipFill rotWithShape="1">
            <a:blip r:embed="rId8">
              <a:alphaModFix/>
            </a:blip>
            <a:srcRect b="0" l="0" r="0" t="0"/>
            <a:stretch/>
          </p:blipFill>
          <p:spPr>
            <a:xfrm>
              <a:off x="2560540" y="2117489"/>
              <a:ext cx="289560" cy="210503"/>
            </a:xfrm>
            <a:prstGeom prst="rect">
              <a:avLst/>
            </a:prstGeom>
            <a:noFill/>
            <a:ln>
              <a:noFill/>
            </a:ln>
          </p:spPr>
        </p:pic>
        <p:pic>
          <p:nvPicPr>
            <p:cNvPr id="324" name="Google Shape;324;p44"/>
            <p:cNvPicPr preferRelativeResize="0"/>
            <p:nvPr/>
          </p:nvPicPr>
          <p:blipFill rotWithShape="1">
            <a:blip r:embed="rId7">
              <a:alphaModFix/>
            </a:blip>
            <a:srcRect b="0" l="0" r="0" t="0"/>
            <a:stretch/>
          </p:blipFill>
          <p:spPr>
            <a:xfrm>
              <a:off x="2503785" y="3328228"/>
              <a:ext cx="428625" cy="321469"/>
            </a:xfrm>
            <a:prstGeom prst="rect">
              <a:avLst/>
            </a:prstGeom>
            <a:noFill/>
            <a:ln>
              <a:noFill/>
            </a:ln>
          </p:spPr>
        </p:pic>
      </p:grpSp>
      <p:sp>
        <p:nvSpPr>
          <p:cNvPr id="325" name="Google Shape;325;p44"/>
          <p:cNvSpPr txBox="1"/>
          <p:nvPr/>
        </p:nvSpPr>
        <p:spPr>
          <a:xfrm>
            <a:off x="-139700" y="2844801"/>
            <a:ext cx="184500" cy="36930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bin"/>
              <a:ea typeface="Cabin"/>
              <a:cs typeface="Cabin"/>
              <a:sym typeface="Cabin"/>
            </a:endParaRPr>
          </a:p>
        </p:txBody>
      </p:sp>
      <p:sp>
        <p:nvSpPr>
          <p:cNvPr id="326" name="Google Shape;326;p44"/>
          <p:cNvSpPr txBox="1"/>
          <p:nvPr/>
        </p:nvSpPr>
        <p:spPr>
          <a:xfrm>
            <a:off x="1955905" y="22876"/>
            <a:ext cx="1014300" cy="40020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abin"/>
                <a:ea typeface="Cabin"/>
                <a:cs typeface="Cabin"/>
                <a:sym typeface="Cabin"/>
              </a:rPr>
              <a:t>Bioclim</a:t>
            </a:r>
            <a:endParaRPr b="0" i="0" sz="2000" u="none" cap="none" strike="noStrike">
              <a:solidFill>
                <a:schemeClr val="dk1"/>
              </a:solidFill>
              <a:latin typeface="Cabin"/>
              <a:ea typeface="Cabin"/>
              <a:cs typeface="Cabin"/>
              <a:sym typeface="Cabin"/>
            </a:endParaRPr>
          </a:p>
        </p:txBody>
      </p:sp>
      <p:pic>
        <p:nvPicPr>
          <p:cNvPr id="327" name="Google Shape;327;p44"/>
          <p:cNvPicPr preferRelativeResize="0"/>
          <p:nvPr/>
        </p:nvPicPr>
        <p:blipFill rotWithShape="1">
          <a:blip r:embed="rId9">
            <a:alphaModFix/>
          </a:blip>
          <a:srcRect b="0" l="0" r="0" t="0"/>
          <a:stretch/>
        </p:blipFill>
        <p:spPr>
          <a:xfrm>
            <a:off x="5941939" y="3278498"/>
            <a:ext cx="1805339" cy="1805339"/>
          </a:xfrm>
          <a:prstGeom prst="rect">
            <a:avLst/>
          </a:prstGeom>
          <a:noFill/>
          <a:ln>
            <a:noFill/>
          </a:ln>
        </p:spPr>
      </p:pic>
      <p:sp>
        <p:nvSpPr>
          <p:cNvPr id="328" name="Google Shape;328;p44"/>
          <p:cNvSpPr txBox="1"/>
          <p:nvPr/>
        </p:nvSpPr>
        <p:spPr>
          <a:xfrm>
            <a:off x="4293576" y="4665817"/>
            <a:ext cx="1735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 sz="900" u="sng" cap="none" strike="noStrike">
                <a:solidFill>
                  <a:srgbClr val="000000"/>
                </a:solidFill>
                <a:latin typeface="Arial"/>
                <a:ea typeface="Arial"/>
                <a:cs typeface="Arial"/>
                <a:sym typeface="Arial"/>
                <a:hlinkClick r:id="rId10">
                  <a:extLst>
                    <a:ext uri="{A12FA001-AC4F-418D-AE19-62706E023703}">
                      <ahyp:hlinkClr val="tx"/>
                    </a:ext>
                  </a:extLst>
                </a:hlinkClick>
              </a:rPr>
              <a:t>https://developers.google.com/earth-engine/datasets</a:t>
            </a:r>
            <a:r>
              <a:rPr b="0" i="0" lang="en" sz="9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p45"/>
          <p:cNvPicPr preferRelativeResize="0"/>
          <p:nvPr/>
        </p:nvPicPr>
        <p:blipFill rotWithShape="1">
          <a:blip r:embed="rId3">
            <a:alphaModFix/>
          </a:blip>
          <a:srcRect b="0" l="0" r="0" t="0"/>
          <a:stretch/>
        </p:blipFill>
        <p:spPr>
          <a:xfrm>
            <a:off x="6703787" y="3552647"/>
            <a:ext cx="1719828" cy="1260686"/>
          </a:xfrm>
          <a:prstGeom prst="rect">
            <a:avLst/>
          </a:prstGeom>
          <a:noFill/>
          <a:ln>
            <a:noFill/>
          </a:ln>
        </p:spPr>
      </p:pic>
      <p:sp>
        <p:nvSpPr>
          <p:cNvPr id="335" name="Google Shape;335;p45"/>
          <p:cNvSpPr txBox="1"/>
          <p:nvPr/>
        </p:nvSpPr>
        <p:spPr>
          <a:xfrm>
            <a:off x="864785" y="624867"/>
            <a:ext cx="2183100" cy="954000"/>
          </a:xfrm>
          <a:prstGeom prst="rect">
            <a:avLst/>
          </a:prstGeom>
          <a:no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n" sz="2800" u="none" cap="none" strike="noStrike">
                <a:solidFill>
                  <a:schemeClr val="lt1"/>
                </a:solidFill>
                <a:latin typeface="Cabin"/>
                <a:ea typeface="Cabin"/>
                <a:cs typeface="Cabin"/>
                <a:sym typeface="Cabin"/>
              </a:rPr>
              <a:t>Geographic models</a:t>
            </a:r>
            <a:endParaRPr b="0" i="0" sz="1400" u="none" cap="none" strike="noStrike">
              <a:solidFill>
                <a:srgbClr val="000000"/>
              </a:solidFill>
              <a:latin typeface="Arial"/>
              <a:ea typeface="Arial"/>
              <a:cs typeface="Arial"/>
              <a:sym typeface="Arial"/>
            </a:endParaRPr>
          </a:p>
        </p:txBody>
      </p:sp>
      <p:grpSp>
        <p:nvGrpSpPr>
          <p:cNvPr id="336" name="Google Shape;336;p45"/>
          <p:cNvGrpSpPr/>
          <p:nvPr/>
        </p:nvGrpSpPr>
        <p:grpSpPr>
          <a:xfrm>
            <a:off x="4978490" y="1704653"/>
            <a:ext cx="1036849" cy="1036849"/>
            <a:chOff x="6695277" y="1167229"/>
            <a:chExt cx="1321500" cy="1321500"/>
          </a:xfrm>
        </p:grpSpPr>
        <p:sp>
          <p:nvSpPr>
            <p:cNvPr id="337" name="Google Shape;337;p45"/>
            <p:cNvSpPr/>
            <p:nvPr/>
          </p:nvSpPr>
          <p:spPr>
            <a:xfrm>
              <a:off x="6695277" y="1167229"/>
              <a:ext cx="1321500" cy="1321500"/>
            </a:xfrm>
            <a:prstGeom prst="ellipse">
              <a:avLst/>
            </a:prstGeom>
            <a:solidFill>
              <a:schemeClr val="lt1"/>
            </a:solidFill>
            <a:ln cap="flat" cmpd="sng" w="38100">
              <a:solidFill>
                <a:srgbClr val="339E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pic>
          <p:nvPicPr>
            <p:cNvPr id="338" name="Google Shape;338;p45"/>
            <p:cNvPicPr preferRelativeResize="0"/>
            <p:nvPr/>
          </p:nvPicPr>
          <p:blipFill rotWithShape="1">
            <a:blip r:embed="rId4">
              <a:alphaModFix/>
            </a:blip>
            <a:srcRect b="0" l="0" r="0" t="0"/>
            <a:stretch/>
          </p:blipFill>
          <p:spPr>
            <a:xfrm>
              <a:off x="7138404" y="1292581"/>
              <a:ext cx="474586" cy="474586"/>
            </a:xfrm>
            <a:prstGeom prst="rect">
              <a:avLst/>
            </a:prstGeom>
            <a:noFill/>
            <a:ln>
              <a:noFill/>
            </a:ln>
          </p:spPr>
        </p:pic>
        <p:pic>
          <p:nvPicPr>
            <p:cNvPr id="339" name="Google Shape;339;p45"/>
            <p:cNvPicPr preferRelativeResize="0"/>
            <p:nvPr/>
          </p:nvPicPr>
          <p:blipFill rotWithShape="1">
            <a:blip r:embed="rId5">
              <a:alphaModFix/>
            </a:blip>
            <a:srcRect b="0" l="0" r="0" t="0"/>
            <a:stretch/>
          </p:blipFill>
          <p:spPr>
            <a:xfrm>
              <a:off x="7138404" y="2004461"/>
              <a:ext cx="443127" cy="313143"/>
            </a:xfrm>
            <a:prstGeom prst="rect">
              <a:avLst/>
            </a:prstGeom>
            <a:noFill/>
            <a:ln>
              <a:noFill/>
            </a:ln>
          </p:spPr>
        </p:pic>
        <p:pic>
          <p:nvPicPr>
            <p:cNvPr id="340" name="Google Shape;340;p45"/>
            <p:cNvPicPr preferRelativeResize="0"/>
            <p:nvPr/>
          </p:nvPicPr>
          <p:blipFill rotWithShape="1">
            <a:blip r:embed="rId6">
              <a:alphaModFix/>
            </a:blip>
            <a:srcRect b="0" l="0" r="0" t="0"/>
            <a:stretch/>
          </p:blipFill>
          <p:spPr>
            <a:xfrm>
              <a:off x="7502051" y="1670869"/>
              <a:ext cx="441652" cy="441652"/>
            </a:xfrm>
            <a:prstGeom prst="rect">
              <a:avLst/>
            </a:prstGeom>
            <a:noFill/>
            <a:ln>
              <a:noFill/>
            </a:ln>
          </p:spPr>
        </p:pic>
        <p:pic>
          <p:nvPicPr>
            <p:cNvPr id="341" name="Google Shape;341;p45"/>
            <p:cNvPicPr preferRelativeResize="0"/>
            <p:nvPr/>
          </p:nvPicPr>
          <p:blipFill rotWithShape="1">
            <a:blip r:embed="rId7">
              <a:alphaModFix/>
            </a:blip>
            <a:srcRect b="0" l="0" r="0" t="0"/>
            <a:stretch/>
          </p:blipFill>
          <p:spPr>
            <a:xfrm>
              <a:off x="6853150" y="1692980"/>
              <a:ext cx="359146" cy="359146"/>
            </a:xfrm>
            <a:prstGeom prst="rect">
              <a:avLst/>
            </a:prstGeom>
            <a:noFill/>
            <a:ln>
              <a:noFill/>
            </a:ln>
          </p:spPr>
        </p:pic>
      </p:grpSp>
      <p:sp>
        <p:nvSpPr>
          <p:cNvPr id="342" name="Google Shape;342;p45"/>
          <p:cNvSpPr/>
          <p:nvPr/>
        </p:nvSpPr>
        <p:spPr>
          <a:xfrm>
            <a:off x="0" y="2999433"/>
            <a:ext cx="3587400" cy="2144100"/>
          </a:xfrm>
          <a:prstGeom prst="rect">
            <a:avLst/>
          </a:prstGeom>
          <a:solidFill>
            <a:srgbClr val="1DA68A"/>
          </a:solidFill>
          <a:ln cap="flat" cmpd="sng" w="9525">
            <a:solidFill>
              <a:srgbClr val="60A3BC"/>
            </a:solidFill>
            <a:prstDash val="solid"/>
            <a:round/>
            <a:headEnd len="sm" w="sm" type="none"/>
            <a:tailEnd len="sm" w="sm" type="none"/>
          </a:ln>
          <a:effectLst>
            <a:outerShdw blurRad="40000" rotWithShape="0" dir="5400000" dist="23000">
              <a:srgbClr val="000000">
                <a:alpha val="33730"/>
              </a:srgbClr>
            </a:outerShdw>
          </a:effectLst>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chemeClr val="lt1"/>
                </a:solidFill>
                <a:latin typeface="Cabin"/>
                <a:ea typeface="Cabin"/>
                <a:cs typeface="Cabin"/>
                <a:sym typeface="Cabin"/>
              </a:rPr>
              <a:t>Statistical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chemeClr val="lt1"/>
                </a:solidFill>
                <a:latin typeface="Cabin"/>
                <a:ea typeface="Cabin"/>
                <a:cs typeface="Cabin"/>
                <a:sym typeface="Cabin"/>
              </a:rPr>
              <a:t>models</a:t>
            </a:r>
            <a:endParaRPr b="0" i="0" sz="1400" u="none" cap="none" strike="noStrike">
              <a:solidFill>
                <a:srgbClr val="000000"/>
              </a:solidFill>
              <a:latin typeface="Arial"/>
              <a:ea typeface="Arial"/>
              <a:cs typeface="Arial"/>
              <a:sym typeface="Arial"/>
            </a:endParaRPr>
          </a:p>
        </p:txBody>
      </p:sp>
      <p:sp>
        <p:nvSpPr>
          <p:cNvPr id="343" name="Google Shape;343;p45"/>
          <p:cNvSpPr txBox="1"/>
          <p:nvPr/>
        </p:nvSpPr>
        <p:spPr>
          <a:xfrm>
            <a:off x="-12098" y="567733"/>
            <a:ext cx="5118900" cy="2611800"/>
          </a:xfrm>
          <a:prstGeom prst="rect">
            <a:avLst/>
          </a:prstGeom>
          <a:noFill/>
          <a:ln>
            <a:noFill/>
          </a:ln>
        </p:spPr>
        <p:txBody>
          <a:bodyPr anchorCtr="0" anchor="ctr" bIns="45700" lIns="91400" spcFirstLastPara="1" rIns="91400" wrap="square" tIns="45700">
            <a:noAutofit/>
          </a:bodyPr>
          <a:lstStyle/>
          <a:p>
            <a:pPr indent="-342827" lvl="0" marL="342827" marR="0" rtl="0" algn="l">
              <a:lnSpc>
                <a:spcPct val="100000"/>
              </a:lnSpc>
              <a:spcBef>
                <a:spcPts val="0"/>
              </a:spcBef>
              <a:spcAft>
                <a:spcPts val="0"/>
              </a:spcAft>
              <a:buClr>
                <a:schemeClr val="dk1"/>
              </a:buClr>
              <a:buSzPts val="2400"/>
              <a:buFont typeface="Arial"/>
              <a:buChar char="•"/>
            </a:pPr>
            <a:r>
              <a:rPr b="0" i="0" lang="en" sz="2000" u="none" cap="none" strike="noStrike">
                <a:solidFill>
                  <a:schemeClr val="dk1"/>
                </a:solidFill>
                <a:latin typeface="Cabin"/>
                <a:ea typeface="Cabin"/>
                <a:cs typeface="Cabin"/>
                <a:sym typeface="Cabin"/>
              </a:rPr>
              <a:t>Best for explanation / inference</a:t>
            </a:r>
            <a:endParaRPr b="0" i="0" sz="1400" u="none" cap="none" strike="noStrike">
              <a:solidFill>
                <a:srgbClr val="000000"/>
              </a:solidFill>
              <a:latin typeface="Arial"/>
              <a:ea typeface="Arial"/>
              <a:cs typeface="Arial"/>
              <a:sym typeface="Arial"/>
            </a:endParaRPr>
          </a:p>
          <a:p>
            <a:pPr indent="-190425" lvl="0" marL="342827" marR="0" rtl="0" algn="l">
              <a:lnSpc>
                <a:spcPct val="100000"/>
              </a:lnSpc>
              <a:spcBef>
                <a:spcPts val="0"/>
              </a:spcBef>
              <a:spcAft>
                <a:spcPts val="0"/>
              </a:spcAft>
              <a:buClr>
                <a:schemeClr val="dk1"/>
              </a:buClr>
              <a:buSzPts val="2400"/>
              <a:buFont typeface="Arial"/>
              <a:buNone/>
            </a:pPr>
            <a:r>
              <a:t/>
            </a:r>
            <a:endParaRPr b="0" i="0" sz="2000" u="none" cap="none" strike="noStrike">
              <a:solidFill>
                <a:schemeClr val="dk1"/>
              </a:solidFill>
              <a:latin typeface="Cabin"/>
              <a:ea typeface="Cabin"/>
              <a:cs typeface="Cabin"/>
              <a:sym typeface="Cabin"/>
            </a:endParaRPr>
          </a:p>
          <a:p>
            <a:pPr indent="-342827" lvl="0" marL="342827" marR="0" rtl="0" algn="l">
              <a:lnSpc>
                <a:spcPct val="100000"/>
              </a:lnSpc>
              <a:spcBef>
                <a:spcPts val="0"/>
              </a:spcBef>
              <a:spcAft>
                <a:spcPts val="0"/>
              </a:spcAft>
              <a:buClr>
                <a:schemeClr val="dk1"/>
              </a:buClr>
              <a:buSzPts val="2400"/>
              <a:buFont typeface="Arial"/>
              <a:buChar char="•"/>
            </a:pPr>
            <a:r>
              <a:rPr lang="en" sz="2000">
                <a:solidFill>
                  <a:schemeClr val="dk1"/>
                </a:solidFill>
                <a:latin typeface="Cabin"/>
                <a:ea typeface="Cabin"/>
                <a:cs typeface="Cabin"/>
                <a:sym typeface="Cabin"/>
              </a:rPr>
              <a:t>Need a response variable. </a:t>
            </a:r>
            <a:r>
              <a:rPr b="0" i="0" lang="en" sz="2000" u="none" cap="none" strike="noStrike">
                <a:solidFill>
                  <a:schemeClr val="dk1"/>
                </a:solidFill>
                <a:latin typeface="Cabin"/>
                <a:ea typeface="Cabin"/>
                <a:cs typeface="Cabin"/>
                <a:sym typeface="Cabin"/>
              </a:rPr>
              <a:t>Presence and (pseudo)absence response variable, </a:t>
            </a:r>
            <a:r>
              <a:rPr lang="en" sz="2000">
                <a:solidFill>
                  <a:schemeClr val="dk1"/>
                </a:solidFill>
                <a:latin typeface="Cabin"/>
                <a:ea typeface="Cabin"/>
                <a:cs typeface="Cabin"/>
                <a:sym typeface="Cabin"/>
              </a:rPr>
              <a:t>or abundance</a:t>
            </a:r>
            <a:endParaRPr b="0" i="0" sz="1400" u="none" cap="none" strike="noStrike">
              <a:solidFill>
                <a:srgbClr val="000000"/>
              </a:solidFill>
              <a:latin typeface="Arial"/>
              <a:ea typeface="Arial"/>
              <a:cs typeface="Arial"/>
              <a:sym typeface="Arial"/>
            </a:endParaRPr>
          </a:p>
          <a:p>
            <a:pPr indent="-190425" lvl="0" marL="342827" marR="0" rtl="0" algn="l">
              <a:lnSpc>
                <a:spcPct val="100000"/>
              </a:lnSpc>
              <a:spcBef>
                <a:spcPts val="0"/>
              </a:spcBef>
              <a:spcAft>
                <a:spcPts val="0"/>
              </a:spcAft>
              <a:buClr>
                <a:schemeClr val="dk1"/>
              </a:buClr>
              <a:buSzPts val="2400"/>
              <a:buFont typeface="Arial"/>
              <a:buNone/>
            </a:pPr>
            <a:r>
              <a:t/>
            </a:r>
            <a:endParaRPr b="0" i="0" sz="2000" u="none" cap="none" strike="noStrike">
              <a:solidFill>
                <a:schemeClr val="dk1"/>
              </a:solidFill>
              <a:latin typeface="Cabin"/>
              <a:ea typeface="Cabin"/>
              <a:cs typeface="Cabin"/>
              <a:sym typeface="Cabin"/>
            </a:endParaRPr>
          </a:p>
          <a:p>
            <a:pPr indent="-342827" lvl="0" marL="342827" marR="0" rtl="0" algn="l">
              <a:lnSpc>
                <a:spcPct val="100000"/>
              </a:lnSpc>
              <a:spcBef>
                <a:spcPts val="0"/>
              </a:spcBef>
              <a:spcAft>
                <a:spcPts val="0"/>
              </a:spcAft>
              <a:buClr>
                <a:schemeClr val="dk1"/>
              </a:buClr>
              <a:buSzPts val="2400"/>
              <a:buFont typeface="Arial"/>
              <a:buChar char="•"/>
            </a:pPr>
            <a:r>
              <a:rPr b="0" i="0" lang="en" sz="2000" u="none" cap="none" strike="noStrike">
                <a:solidFill>
                  <a:schemeClr val="dk1"/>
                </a:solidFill>
                <a:latin typeface="Cabin"/>
                <a:ea typeface="Cabin"/>
                <a:cs typeface="Cabin"/>
                <a:sym typeface="Cabin"/>
              </a:rPr>
              <a:t>Continuous &amp; categorical environmental predictors</a:t>
            </a:r>
            <a:endParaRPr b="0" i="0" sz="1400" u="none" cap="none" strike="noStrike">
              <a:solidFill>
                <a:srgbClr val="000000"/>
              </a:solidFill>
              <a:latin typeface="Arial"/>
              <a:ea typeface="Arial"/>
              <a:cs typeface="Arial"/>
              <a:sym typeface="Arial"/>
            </a:endParaRPr>
          </a:p>
          <a:p>
            <a:pPr indent="-190425" lvl="0" marL="342827"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Cabin"/>
              <a:ea typeface="Cabin"/>
              <a:cs typeface="Cabin"/>
              <a:sym typeface="Cabin"/>
            </a:endParaRPr>
          </a:p>
          <a:p>
            <a:pPr indent="-190425" lvl="0" marL="342827" marR="0" rtl="0" algn="l">
              <a:lnSpc>
                <a:spcPct val="100000"/>
              </a:lnSpc>
              <a:spcBef>
                <a:spcPts val="0"/>
              </a:spcBef>
              <a:spcAft>
                <a:spcPts val="0"/>
              </a:spcAft>
              <a:buClr>
                <a:schemeClr val="dk1"/>
              </a:buClr>
              <a:buSzPts val="2400"/>
              <a:buFont typeface="Arial"/>
              <a:buNone/>
            </a:pPr>
            <a:r>
              <a:t/>
            </a:r>
            <a:endParaRPr b="1" i="0" sz="2400" u="sng" cap="none" strike="noStrike">
              <a:solidFill>
                <a:srgbClr val="01A0E4"/>
              </a:solidFill>
              <a:latin typeface="Cabin"/>
              <a:ea typeface="Cabin"/>
              <a:cs typeface="Cabin"/>
              <a:sym typeface="Cabin"/>
            </a:endParaRPr>
          </a:p>
        </p:txBody>
      </p:sp>
      <p:sp>
        <p:nvSpPr>
          <p:cNvPr id="344" name="Google Shape;344;p45"/>
          <p:cNvSpPr txBox="1"/>
          <p:nvPr/>
        </p:nvSpPr>
        <p:spPr>
          <a:xfrm>
            <a:off x="7010871" y="114410"/>
            <a:ext cx="1272900" cy="417900"/>
          </a:xfrm>
          <a:prstGeom prst="rect">
            <a:avLst/>
          </a:prstGeom>
          <a:noFill/>
          <a:ln>
            <a:noFill/>
          </a:ln>
        </p:spPr>
        <p:txBody>
          <a:bodyPr anchorCtr="0" anchor="ctr" bIns="45700" lIns="91400" spcFirstLastPara="1" rIns="91400"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bin"/>
                <a:ea typeface="Cabin"/>
                <a:cs typeface="Cabin"/>
                <a:sym typeface="Cabin"/>
              </a:rPr>
              <a:t>Binomial GLM</a:t>
            </a:r>
            <a:endParaRPr b="0" i="0" sz="1400" u="none" cap="none" strike="noStrike">
              <a:solidFill>
                <a:srgbClr val="000000"/>
              </a:solidFill>
              <a:latin typeface="Arial"/>
              <a:ea typeface="Arial"/>
              <a:cs typeface="Arial"/>
              <a:sym typeface="Arial"/>
            </a:endParaRPr>
          </a:p>
        </p:txBody>
      </p:sp>
      <p:sp>
        <p:nvSpPr>
          <p:cNvPr id="345" name="Google Shape;345;p45"/>
          <p:cNvSpPr/>
          <p:nvPr/>
        </p:nvSpPr>
        <p:spPr>
          <a:xfrm>
            <a:off x="7795296" y="4140721"/>
            <a:ext cx="167400" cy="150000"/>
          </a:xfrm>
          <a:prstGeom prst="ellipse">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sp>
        <p:nvSpPr>
          <p:cNvPr id="346" name="Google Shape;346;p45"/>
          <p:cNvSpPr txBox="1"/>
          <p:nvPr/>
        </p:nvSpPr>
        <p:spPr>
          <a:xfrm>
            <a:off x="6842896" y="2989605"/>
            <a:ext cx="19536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bin"/>
                <a:ea typeface="Cabin"/>
                <a:cs typeface="Cabin"/>
                <a:sym typeface="Cabin"/>
              </a:rPr>
              <a:t>Multivariate Adaptive Regression Splines</a:t>
            </a:r>
            <a:endParaRPr b="0" i="0" sz="1400" u="none" cap="none" strike="noStrike">
              <a:solidFill>
                <a:srgbClr val="000000"/>
              </a:solidFill>
              <a:latin typeface="Arial"/>
              <a:ea typeface="Arial"/>
              <a:cs typeface="Arial"/>
              <a:sym typeface="Arial"/>
            </a:endParaRPr>
          </a:p>
        </p:txBody>
      </p:sp>
      <p:sp>
        <p:nvSpPr>
          <p:cNvPr id="347" name="Google Shape;347;p45"/>
          <p:cNvSpPr txBox="1"/>
          <p:nvPr/>
        </p:nvSpPr>
        <p:spPr>
          <a:xfrm>
            <a:off x="7878987" y="4220848"/>
            <a:ext cx="4692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Cabin"/>
                <a:ea typeface="Cabin"/>
                <a:cs typeface="Cabin"/>
                <a:sym typeface="Cabin"/>
              </a:rPr>
              <a:t>Knot</a:t>
            </a:r>
            <a:endParaRPr b="0" i="0" sz="1000" u="none" cap="none" strike="noStrike">
              <a:solidFill>
                <a:schemeClr val="dk1"/>
              </a:solidFill>
              <a:latin typeface="Arial"/>
              <a:ea typeface="Arial"/>
              <a:cs typeface="Arial"/>
              <a:sym typeface="Arial"/>
            </a:endParaRPr>
          </a:p>
        </p:txBody>
      </p:sp>
      <p:sp>
        <p:nvSpPr>
          <p:cNvPr id="348" name="Google Shape;348;p45"/>
          <p:cNvSpPr txBox="1"/>
          <p:nvPr/>
        </p:nvSpPr>
        <p:spPr>
          <a:xfrm>
            <a:off x="3792429" y="3115799"/>
            <a:ext cx="28005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bin"/>
                <a:ea typeface="Cabin"/>
                <a:cs typeface="Cabin"/>
                <a:sym typeface="Cabin"/>
              </a:rPr>
              <a:t>Generalized Additive Model</a:t>
            </a:r>
            <a:endParaRPr b="0" i="0" sz="1400" u="none" cap="none" strike="noStrike">
              <a:solidFill>
                <a:srgbClr val="000000"/>
              </a:solidFill>
              <a:latin typeface="Arial"/>
              <a:ea typeface="Arial"/>
              <a:cs typeface="Arial"/>
              <a:sym typeface="Arial"/>
            </a:endParaRPr>
          </a:p>
        </p:txBody>
      </p:sp>
      <p:sp>
        <p:nvSpPr>
          <p:cNvPr id="349" name="Google Shape;349;p45"/>
          <p:cNvSpPr txBox="1"/>
          <p:nvPr/>
        </p:nvSpPr>
        <p:spPr>
          <a:xfrm>
            <a:off x="6328400" y="4740558"/>
            <a:ext cx="2800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Shen &amp; Wang (2020) </a:t>
            </a:r>
            <a:r>
              <a:rPr b="0" i="0" lang="en" sz="1000" u="sng" cap="none" strike="noStrike">
                <a:solidFill>
                  <a:srgbClr val="000000"/>
                </a:solidFill>
                <a:latin typeface="Arial"/>
                <a:ea typeface="Arial"/>
                <a:cs typeface="Arial"/>
                <a:sym typeface="Arial"/>
                <a:hlinkClick r:id="rId8">
                  <a:extLst>
                    <a:ext uri="{A12FA001-AC4F-418D-AE19-62706E023703}">
                      <ahyp:hlinkClr val="tx"/>
                    </a:ext>
                  </a:extLst>
                </a:hlinkClick>
              </a:rPr>
              <a:t>https://doi.org/10.1007/978-3-030-32029-4_27</a:t>
            </a:r>
            <a:r>
              <a:rPr b="0" i="0" lang="en" sz="10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350" name="Google Shape;350;p45"/>
          <p:cNvPicPr preferRelativeResize="0"/>
          <p:nvPr/>
        </p:nvPicPr>
        <p:blipFill rotWithShape="1">
          <a:blip r:embed="rId9">
            <a:alphaModFix/>
          </a:blip>
          <a:srcRect b="0" l="0" r="0" t="0"/>
          <a:stretch/>
        </p:blipFill>
        <p:spPr>
          <a:xfrm>
            <a:off x="3954494" y="3517653"/>
            <a:ext cx="1862949" cy="1330678"/>
          </a:xfrm>
          <a:prstGeom prst="rect">
            <a:avLst/>
          </a:prstGeom>
          <a:noFill/>
          <a:ln>
            <a:noFill/>
          </a:ln>
        </p:spPr>
      </p:pic>
      <p:sp>
        <p:nvSpPr>
          <p:cNvPr id="351" name="Google Shape;351;p45"/>
          <p:cNvSpPr txBox="1"/>
          <p:nvPr/>
        </p:nvSpPr>
        <p:spPr>
          <a:xfrm>
            <a:off x="3587262" y="4844142"/>
            <a:ext cx="26811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 sz="900" u="sng" cap="none" strike="noStrike">
                <a:solidFill>
                  <a:srgbClr val="000000"/>
                </a:solidFill>
                <a:latin typeface="Arial"/>
                <a:ea typeface="Arial"/>
                <a:cs typeface="Arial"/>
                <a:sym typeface="Arial"/>
                <a:hlinkClick r:id="rId10">
                  <a:extLst>
                    <a:ext uri="{A12FA001-AC4F-418D-AE19-62706E023703}">
                      <ahyp:hlinkClr val="tx"/>
                    </a:ext>
                  </a:extLst>
                </a:hlinkClick>
              </a:rPr>
              <a:t>http://environmentalcomputing.net/intro-to-gams/</a:t>
            </a:r>
            <a:r>
              <a:rPr b="0" i="0" lang="en" sz="9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352" name="Google Shape;352;p45"/>
          <p:cNvPicPr preferRelativeResize="0"/>
          <p:nvPr/>
        </p:nvPicPr>
        <p:blipFill rotWithShape="1">
          <a:blip r:embed="rId11">
            <a:alphaModFix/>
          </a:blip>
          <a:srcRect b="5641" l="6085" r="0" t="6205"/>
          <a:stretch/>
        </p:blipFill>
        <p:spPr>
          <a:xfrm>
            <a:off x="6730637" y="476258"/>
            <a:ext cx="1666128" cy="1564009"/>
          </a:xfrm>
          <a:prstGeom prst="rect">
            <a:avLst/>
          </a:prstGeom>
          <a:noFill/>
          <a:ln>
            <a:noFill/>
          </a:ln>
        </p:spPr>
      </p:pic>
      <p:sp>
        <p:nvSpPr>
          <p:cNvPr id="353" name="Google Shape;353;p45"/>
          <p:cNvSpPr txBox="1"/>
          <p:nvPr/>
        </p:nvSpPr>
        <p:spPr>
          <a:xfrm>
            <a:off x="6589424" y="2112586"/>
            <a:ext cx="24606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 sz="1000" u="sng" cap="none" strike="noStrike">
                <a:solidFill>
                  <a:srgbClr val="000000"/>
                </a:solidFill>
                <a:latin typeface="Arial"/>
                <a:ea typeface="Arial"/>
                <a:cs typeface="Arial"/>
                <a:sym typeface="Arial"/>
                <a:hlinkClick r:id="rId12">
                  <a:extLst>
                    <a:ext uri="{A12FA001-AC4F-418D-AE19-62706E023703}">
                      <ahyp:hlinkClr val="tx"/>
                    </a:ext>
                  </a:extLst>
                </a:hlinkClick>
              </a:rPr>
              <a:t>http://www.sthda.com/english/articles/36-classification-methods-essentials/151-logistic-regression-essentials-in-r/</a:t>
            </a:r>
            <a:r>
              <a:rPr b="0" i="0" lang="en" sz="10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grpSp>
        <p:nvGrpSpPr>
          <p:cNvPr id="359" name="Google Shape;359;p46"/>
          <p:cNvGrpSpPr/>
          <p:nvPr/>
        </p:nvGrpSpPr>
        <p:grpSpPr>
          <a:xfrm>
            <a:off x="6339574" y="2386817"/>
            <a:ext cx="1036849" cy="1036849"/>
            <a:chOff x="6695277" y="1167229"/>
            <a:chExt cx="1321500" cy="1321500"/>
          </a:xfrm>
        </p:grpSpPr>
        <p:sp>
          <p:nvSpPr>
            <p:cNvPr id="360" name="Google Shape;360;p46"/>
            <p:cNvSpPr/>
            <p:nvPr/>
          </p:nvSpPr>
          <p:spPr>
            <a:xfrm>
              <a:off x="6695277" y="1167229"/>
              <a:ext cx="1321500" cy="1321500"/>
            </a:xfrm>
            <a:prstGeom prst="ellipse">
              <a:avLst/>
            </a:prstGeom>
            <a:solidFill>
              <a:schemeClr val="lt1"/>
            </a:solidFill>
            <a:ln cap="flat" cmpd="sng" w="38100">
              <a:solidFill>
                <a:srgbClr val="339E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pic>
          <p:nvPicPr>
            <p:cNvPr id="361" name="Google Shape;361;p46"/>
            <p:cNvPicPr preferRelativeResize="0"/>
            <p:nvPr/>
          </p:nvPicPr>
          <p:blipFill rotWithShape="1">
            <a:blip r:embed="rId3">
              <a:alphaModFix/>
            </a:blip>
            <a:srcRect b="0" l="0" r="0" t="0"/>
            <a:stretch/>
          </p:blipFill>
          <p:spPr>
            <a:xfrm>
              <a:off x="7138404" y="1292581"/>
              <a:ext cx="474586" cy="474586"/>
            </a:xfrm>
            <a:prstGeom prst="rect">
              <a:avLst/>
            </a:prstGeom>
            <a:noFill/>
            <a:ln>
              <a:noFill/>
            </a:ln>
          </p:spPr>
        </p:pic>
        <p:pic>
          <p:nvPicPr>
            <p:cNvPr id="362" name="Google Shape;362;p46"/>
            <p:cNvPicPr preferRelativeResize="0"/>
            <p:nvPr/>
          </p:nvPicPr>
          <p:blipFill rotWithShape="1">
            <a:blip r:embed="rId4">
              <a:alphaModFix/>
            </a:blip>
            <a:srcRect b="0" l="0" r="0" t="0"/>
            <a:stretch/>
          </p:blipFill>
          <p:spPr>
            <a:xfrm>
              <a:off x="7138404" y="2004461"/>
              <a:ext cx="443127" cy="313143"/>
            </a:xfrm>
            <a:prstGeom prst="rect">
              <a:avLst/>
            </a:prstGeom>
            <a:noFill/>
            <a:ln>
              <a:noFill/>
            </a:ln>
          </p:spPr>
        </p:pic>
        <p:pic>
          <p:nvPicPr>
            <p:cNvPr id="363" name="Google Shape;363;p46"/>
            <p:cNvPicPr preferRelativeResize="0"/>
            <p:nvPr/>
          </p:nvPicPr>
          <p:blipFill rotWithShape="1">
            <a:blip r:embed="rId5">
              <a:alphaModFix/>
            </a:blip>
            <a:srcRect b="0" l="0" r="0" t="0"/>
            <a:stretch/>
          </p:blipFill>
          <p:spPr>
            <a:xfrm>
              <a:off x="7502051" y="1670869"/>
              <a:ext cx="441652" cy="441652"/>
            </a:xfrm>
            <a:prstGeom prst="rect">
              <a:avLst/>
            </a:prstGeom>
            <a:noFill/>
            <a:ln>
              <a:noFill/>
            </a:ln>
          </p:spPr>
        </p:pic>
        <p:pic>
          <p:nvPicPr>
            <p:cNvPr id="364" name="Google Shape;364;p46"/>
            <p:cNvPicPr preferRelativeResize="0"/>
            <p:nvPr/>
          </p:nvPicPr>
          <p:blipFill rotWithShape="1">
            <a:blip r:embed="rId6">
              <a:alphaModFix/>
            </a:blip>
            <a:srcRect b="0" l="0" r="0" t="0"/>
            <a:stretch/>
          </p:blipFill>
          <p:spPr>
            <a:xfrm>
              <a:off x="6853150" y="1692980"/>
              <a:ext cx="359146" cy="359146"/>
            </a:xfrm>
            <a:prstGeom prst="rect">
              <a:avLst/>
            </a:prstGeom>
            <a:noFill/>
            <a:ln>
              <a:noFill/>
            </a:ln>
          </p:spPr>
        </p:pic>
      </p:grpSp>
      <p:sp>
        <p:nvSpPr>
          <p:cNvPr id="365" name="Google Shape;365;p46"/>
          <p:cNvSpPr txBox="1"/>
          <p:nvPr/>
        </p:nvSpPr>
        <p:spPr>
          <a:xfrm>
            <a:off x="4774050" y="483363"/>
            <a:ext cx="4167900" cy="1670100"/>
          </a:xfrm>
          <a:prstGeom prst="rect">
            <a:avLst/>
          </a:prstGeom>
          <a:noFill/>
          <a:ln>
            <a:noFill/>
          </a:ln>
        </p:spPr>
        <p:txBody>
          <a:bodyPr anchorCtr="0" anchor="t" bIns="45700" lIns="91400" spcFirstLastPara="1" rIns="91400" wrap="square" tIns="45700">
            <a:noAutofit/>
          </a:bodyPr>
          <a:lstStyle/>
          <a:p>
            <a:pPr indent="-285657" lvl="0" marL="285657" marR="0" rtl="0" algn="l">
              <a:lnSpc>
                <a:spcPct val="100000"/>
              </a:lnSpc>
              <a:spcBef>
                <a:spcPts val="0"/>
              </a:spcBef>
              <a:spcAft>
                <a:spcPts val="0"/>
              </a:spcAft>
              <a:buClr>
                <a:schemeClr val="dk1"/>
              </a:buClr>
              <a:buSzPts val="2400"/>
              <a:buFont typeface="Arial"/>
              <a:buChar char="•"/>
            </a:pPr>
            <a:r>
              <a:rPr b="0" i="0" lang="en" sz="2400" u="none" cap="none" strike="noStrike">
                <a:solidFill>
                  <a:schemeClr val="dk1"/>
                </a:solidFill>
                <a:latin typeface="Cabin"/>
                <a:ea typeface="Cabin"/>
                <a:cs typeface="Cabin"/>
                <a:sym typeface="Cabin"/>
              </a:rPr>
              <a:t>Often best at prediction</a:t>
            </a:r>
            <a:endParaRPr b="0" i="0" sz="1400" u="none" cap="none" strike="noStrike">
              <a:solidFill>
                <a:srgbClr val="000000"/>
              </a:solidFill>
              <a:latin typeface="Arial"/>
              <a:ea typeface="Arial"/>
              <a:cs typeface="Arial"/>
              <a:sym typeface="Arial"/>
            </a:endParaRPr>
          </a:p>
          <a:p>
            <a:pPr indent="-133257" lvl="0" marL="285657"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Cabin"/>
              <a:ea typeface="Cabin"/>
              <a:cs typeface="Cabin"/>
              <a:sym typeface="Cabin"/>
            </a:endParaRPr>
          </a:p>
          <a:p>
            <a:pPr indent="-133257" lvl="0" marL="285657"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Cabin"/>
              <a:ea typeface="Cabin"/>
              <a:cs typeface="Cabin"/>
              <a:sym typeface="Cabin"/>
            </a:endParaRPr>
          </a:p>
          <a:p>
            <a:pPr indent="-285657" lvl="0" marL="285657" marR="0" rtl="0" algn="l">
              <a:lnSpc>
                <a:spcPct val="100000"/>
              </a:lnSpc>
              <a:spcBef>
                <a:spcPts val="0"/>
              </a:spcBef>
              <a:spcAft>
                <a:spcPts val="0"/>
              </a:spcAft>
              <a:buClr>
                <a:schemeClr val="dk1"/>
              </a:buClr>
              <a:buSzPts val="2400"/>
              <a:buFont typeface="Arial"/>
              <a:buChar char="•"/>
            </a:pPr>
            <a:r>
              <a:rPr b="0" i="0" lang="en" sz="2400" u="none" cap="none" strike="noStrike">
                <a:solidFill>
                  <a:schemeClr val="dk1"/>
                </a:solidFill>
                <a:latin typeface="Cabin"/>
                <a:ea typeface="Cabin"/>
                <a:cs typeface="Cabin"/>
                <a:sym typeface="Cabin"/>
              </a:rPr>
              <a:t>Need environmental data</a:t>
            </a:r>
            <a:endParaRPr b="0" i="0" sz="1400" u="none" cap="none" strike="noStrike">
              <a:solidFill>
                <a:srgbClr val="000000"/>
              </a:solidFill>
              <a:latin typeface="Arial"/>
              <a:ea typeface="Arial"/>
              <a:cs typeface="Arial"/>
              <a:sym typeface="Arial"/>
            </a:endParaRPr>
          </a:p>
        </p:txBody>
      </p:sp>
      <p:sp>
        <p:nvSpPr>
          <p:cNvPr id="366" name="Google Shape;366;p46"/>
          <p:cNvSpPr/>
          <p:nvPr/>
        </p:nvSpPr>
        <p:spPr>
          <a:xfrm>
            <a:off x="4572000" y="3550227"/>
            <a:ext cx="4572000" cy="1593300"/>
          </a:xfrm>
          <a:prstGeom prst="rect">
            <a:avLst/>
          </a:prstGeom>
          <a:solidFill>
            <a:srgbClr val="1DA68A"/>
          </a:solidFill>
          <a:ln cap="flat" cmpd="sng" w="9525">
            <a:solidFill>
              <a:srgbClr val="60A3BC"/>
            </a:solidFill>
            <a:prstDash val="solid"/>
            <a:round/>
            <a:headEnd len="sm" w="sm" type="none"/>
            <a:tailEnd len="sm" w="sm" type="none"/>
          </a:ln>
          <a:effectLst>
            <a:outerShdw blurRad="40000" rotWithShape="0" dir="5400000" dist="23000">
              <a:srgbClr val="000000">
                <a:alpha val="33730"/>
              </a:srgbClr>
            </a:outerShdw>
          </a:effectLst>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chemeClr val="lt1"/>
                </a:solidFill>
                <a:latin typeface="Cabin"/>
                <a:ea typeface="Cabin"/>
                <a:cs typeface="Cabin"/>
                <a:sym typeface="Cabin"/>
              </a:rPr>
              <a:t>Machine learning models</a:t>
            </a:r>
            <a:endParaRPr b="0" i="0" sz="1400" u="none" cap="none" strike="noStrike">
              <a:solidFill>
                <a:srgbClr val="000000"/>
              </a:solidFill>
              <a:latin typeface="Arial"/>
              <a:ea typeface="Arial"/>
              <a:cs typeface="Arial"/>
              <a:sym typeface="Arial"/>
            </a:endParaRPr>
          </a:p>
        </p:txBody>
      </p:sp>
      <p:grpSp>
        <p:nvGrpSpPr>
          <p:cNvPr id="367" name="Google Shape;367;p46"/>
          <p:cNvGrpSpPr/>
          <p:nvPr/>
        </p:nvGrpSpPr>
        <p:grpSpPr>
          <a:xfrm>
            <a:off x="-17317" y="1782381"/>
            <a:ext cx="4589327" cy="1606203"/>
            <a:chOff x="-17318" y="1782380"/>
            <a:chExt cx="4589327" cy="1606203"/>
          </a:xfrm>
        </p:grpSpPr>
        <p:sp>
          <p:nvSpPr>
            <p:cNvPr id="368" name="Google Shape;368;p46"/>
            <p:cNvSpPr/>
            <p:nvPr/>
          </p:nvSpPr>
          <p:spPr>
            <a:xfrm>
              <a:off x="-17318" y="1795283"/>
              <a:ext cx="4450800" cy="1593300"/>
            </a:xfrm>
            <a:prstGeom prst="rect">
              <a:avLst/>
            </a:prstGeom>
            <a:solidFill>
              <a:srgbClr val="F2F2F2"/>
            </a:solidFill>
            <a:ln cap="flat" cmpd="sng" w="28575">
              <a:solidFill>
                <a:srgbClr val="7F7F7F"/>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sp>
          <p:nvSpPr>
            <p:cNvPr id="369" name="Google Shape;369;p46"/>
            <p:cNvSpPr/>
            <p:nvPr/>
          </p:nvSpPr>
          <p:spPr>
            <a:xfrm rot="-5400000">
              <a:off x="-588818" y="2353880"/>
              <a:ext cx="1593300" cy="4503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bin"/>
                  <a:ea typeface="Cabin"/>
                  <a:cs typeface="Cabin"/>
                  <a:sym typeface="Cabin"/>
                </a:rPr>
                <a:t>Tree-based models</a:t>
              </a:r>
              <a:endParaRPr b="0" i="0" sz="1400" u="none" cap="none" strike="noStrike">
                <a:solidFill>
                  <a:srgbClr val="000000"/>
                </a:solidFill>
                <a:latin typeface="Arial"/>
                <a:ea typeface="Arial"/>
                <a:cs typeface="Arial"/>
                <a:sym typeface="Arial"/>
              </a:endParaRPr>
            </a:p>
          </p:txBody>
        </p:sp>
        <p:sp>
          <p:nvSpPr>
            <p:cNvPr id="370" name="Google Shape;370;p46"/>
            <p:cNvSpPr txBox="1"/>
            <p:nvPr/>
          </p:nvSpPr>
          <p:spPr>
            <a:xfrm>
              <a:off x="2643909" y="1859948"/>
              <a:ext cx="19281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bin"/>
                  <a:ea typeface="Cabin"/>
                  <a:cs typeface="Cabin"/>
                  <a:sym typeface="Cabin"/>
                </a:rPr>
                <a:t>&gt; presence &amp; (pseudo) absence</a:t>
              </a:r>
              <a:endParaRPr b="0" i="0" sz="1400" u="none" cap="none" strike="noStrike">
                <a:solidFill>
                  <a:srgbClr val="000000"/>
                </a:solidFill>
                <a:latin typeface="Arial"/>
                <a:ea typeface="Arial"/>
                <a:cs typeface="Arial"/>
                <a:sym typeface="Arial"/>
              </a:endParaRPr>
            </a:p>
          </p:txBody>
        </p:sp>
        <p:grpSp>
          <p:nvGrpSpPr>
            <p:cNvPr id="371" name="Google Shape;371;p46"/>
            <p:cNvGrpSpPr/>
            <p:nvPr/>
          </p:nvGrpSpPr>
          <p:grpSpPr>
            <a:xfrm>
              <a:off x="519527" y="1885024"/>
              <a:ext cx="1926774" cy="1434072"/>
              <a:chOff x="673121" y="419984"/>
              <a:chExt cx="4445718" cy="2445553"/>
            </a:xfrm>
          </p:grpSpPr>
          <p:grpSp>
            <p:nvGrpSpPr>
              <p:cNvPr id="372" name="Google Shape;372;p46"/>
              <p:cNvGrpSpPr/>
              <p:nvPr/>
            </p:nvGrpSpPr>
            <p:grpSpPr>
              <a:xfrm>
                <a:off x="1079996" y="419984"/>
                <a:ext cx="3731798" cy="2166054"/>
                <a:chOff x="1080000" y="419984"/>
                <a:chExt cx="4294853" cy="2166054"/>
              </a:xfrm>
            </p:grpSpPr>
            <p:cxnSp>
              <p:nvCxnSpPr>
                <p:cNvPr id="373" name="Google Shape;373;p46"/>
                <p:cNvCxnSpPr/>
                <p:nvPr/>
              </p:nvCxnSpPr>
              <p:spPr>
                <a:xfrm>
                  <a:off x="1800000" y="661437"/>
                  <a:ext cx="2160000" cy="0"/>
                </a:xfrm>
                <a:prstGeom prst="straightConnector1">
                  <a:avLst/>
                </a:prstGeom>
                <a:noFill/>
                <a:ln cap="flat" cmpd="sng" w="12700">
                  <a:solidFill>
                    <a:srgbClr val="000000"/>
                  </a:solidFill>
                  <a:prstDash val="solid"/>
                  <a:round/>
                  <a:headEnd len="sm" w="sm" type="none"/>
                  <a:tailEnd len="sm" w="sm" type="none"/>
                </a:ln>
              </p:spPr>
            </p:cxnSp>
            <p:cxnSp>
              <p:nvCxnSpPr>
                <p:cNvPr id="374" name="Google Shape;374;p46"/>
                <p:cNvCxnSpPr/>
                <p:nvPr/>
              </p:nvCxnSpPr>
              <p:spPr>
                <a:xfrm>
                  <a:off x="2879999" y="419984"/>
                  <a:ext cx="0" cy="245400"/>
                </a:xfrm>
                <a:prstGeom prst="straightConnector1">
                  <a:avLst/>
                </a:prstGeom>
                <a:noFill/>
                <a:ln cap="flat" cmpd="sng" w="12700">
                  <a:solidFill>
                    <a:srgbClr val="000000"/>
                  </a:solidFill>
                  <a:prstDash val="solid"/>
                  <a:round/>
                  <a:headEnd len="sm" w="sm" type="none"/>
                  <a:tailEnd len="sm" w="sm" type="none"/>
                </a:ln>
              </p:spPr>
            </p:cxnSp>
            <p:cxnSp>
              <p:nvCxnSpPr>
                <p:cNvPr id="375" name="Google Shape;375;p46"/>
                <p:cNvCxnSpPr/>
                <p:nvPr/>
              </p:nvCxnSpPr>
              <p:spPr>
                <a:xfrm>
                  <a:off x="1800000" y="647349"/>
                  <a:ext cx="0" cy="540000"/>
                </a:xfrm>
                <a:prstGeom prst="straightConnector1">
                  <a:avLst/>
                </a:prstGeom>
                <a:noFill/>
                <a:ln cap="flat" cmpd="sng" w="12700">
                  <a:solidFill>
                    <a:srgbClr val="000000"/>
                  </a:solidFill>
                  <a:prstDash val="solid"/>
                  <a:round/>
                  <a:headEnd len="sm" w="sm" type="none"/>
                  <a:tailEnd len="sm" w="sm" type="none"/>
                </a:ln>
              </p:spPr>
            </p:cxnSp>
            <p:cxnSp>
              <p:nvCxnSpPr>
                <p:cNvPr id="376" name="Google Shape;376;p46"/>
                <p:cNvCxnSpPr/>
                <p:nvPr/>
              </p:nvCxnSpPr>
              <p:spPr>
                <a:xfrm>
                  <a:off x="3948024" y="656678"/>
                  <a:ext cx="0" cy="540000"/>
                </a:xfrm>
                <a:prstGeom prst="straightConnector1">
                  <a:avLst/>
                </a:prstGeom>
                <a:noFill/>
                <a:ln cap="flat" cmpd="sng" w="12700">
                  <a:solidFill>
                    <a:srgbClr val="000000"/>
                  </a:solidFill>
                  <a:prstDash val="solid"/>
                  <a:round/>
                  <a:headEnd len="sm" w="sm" type="none"/>
                  <a:tailEnd len="sm" w="sm" type="none"/>
                </a:ln>
              </p:spPr>
            </p:cxnSp>
            <p:cxnSp>
              <p:nvCxnSpPr>
                <p:cNvPr id="377" name="Google Shape;377;p46"/>
                <p:cNvCxnSpPr/>
                <p:nvPr/>
              </p:nvCxnSpPr>
              <p:spPr>
                <a:xfrm>
                  <a:off x="1080000" y="1196678"/>
                  <a:ext cx="1440000" cy="0"/>
                </a:xfrm>
                <a:prstGeom prst="straightConnector1">
                  <a:avLst/>
                </a:prstGeom>
                <a:noFill/>
                <a:ln cap="flat" cmpd="sng" w="12700">
                  <a:solidFill>
                    <a:srgbClr val="000000"/>
                  </a:solidFill>
                  <a:prstDash val="solid"/>
                  <a:round/>
                  <a:headEnd len="sm" w="sm" type="none"/>
                  <a:tailEnd len="sm" w="sm" type="none"/>
                </a:ln>
              </p:spPr>
            </p:cxnSp>
            <p:cxnSp>
              <p:nvCxnSpPr>
                <p:cNvPr id="378" name="Google Shape;378;p46"/>
                <p:cNvCxnSpPr/>
                <p:nvPr/>
              </p:nvCxnSpPr>
              <p:spPr>
                <a:xfrm>
                  <a:off x="1087185" y="1196678"/>
                  <a:ext cx="0" cy="327000"/>
                </a:xfrm>
                <a:prstGeom prst="straightConnector1">
                  <a:avLst/>
                </a:prstGeom>
                <a:noFill/>
                <a:ln cap="flat" cmpd="sng" w="12700">
                  <a:solidFill>
                    <a:srgbClr val="000000"/>
                  </a:solidFill>
                  <a:prstDash val="solid"/>
                  <a:round/>
                  <a:headEnd len="sm" w="sm" type="none"/>
                  <a:tailEnd len="sm" w="sm" type="none"/>
                </a:ln>
              </p:spPr>
            </p:cxnSp>
            <p:cxnSp>
              <p:nvCxnSpPr>
                <p:cNvPr id="379" name="Google Shape;379;p46"/>
                <p:cNvCxnSpPr/>
                <p:nvPr/>
              </p:nvCxnSpPr>
              <p:spPr>
                <a:xfrm>
                  <a:off x="2520000" y="1185574"/>
                  <a:ext cx="0" cy="327000"/>
                </a:xfrm>
                <a:prstGeom prst="straightConnector1">
                  <a:avLst/>
                </a:prstGeom>
                <a:noFill/>
                <a:ln cap="flat" cmpd="sng" w="12700">
                  <a:solidFill>
                    <a:srgbClr val="000000"/>
                  </a:solidFill>
                  <a:prstDash val="solid"/>
                  <a:round/>
                  <a:headEnd len="sm" w="sm" type="none"/>
                  <a:tailEnd len="sm" w="sm" type="none"/>
                </a:ln>
              </p:spPr>
            </p:cxnSp>
            <p:cxnSp>
              <p:nvCxnSpPr>
                <p:cNvPr id="380" name="Google Shape;380;p46"/>
                <p:cNvCxnSpPr/>
                <p:nvPr/>
              </p:nvCxnSpPr>
              <p:spPr>
                <a:xfrm>
                  <a:off x="3228024" y="1196678"/>
                  <a:ext cx="1440000" cy="0"/>
                </a:xfrm>
                <a:prstGeom prst="straightConnector1">
                  <a:avLst/>
                </a:prstGeom>
                <a:noFill/>
                <a:ln cap="flat" cmpd="sng" w="12700">
                  <a:solidFill>
                    <a:srgbClr val="000000"/>
                  </a:solidFill>
                  <a:prstDash val="solid"/>
                  <a:round/>
                  <a:headEnd len="sm" w="sm" type="none"/>
                  <a:tailEnd len="sm" w="sm" type="none"/>
                </a:ln>
              </p:spPr>
            </p:cxnSp>
            <p:cxnSp>
              <p:nvCxnSpPr>
                <p:cNvPr id="381" name="Google Shape;381;p46"/>
                <p:cNvCxnSpPr/>
                <p:nvPr/>
              </p:nvCxnSpPr>
              <p:spPr>
                <a:xfrm>
                  <a:off x="3236823" y="1183289"/>
                  <a:ext cx="0" cy="327000"/>
                </a:xfrm>
                <a:prstGeom prst="straightConnector1">
                  <a:avLst/>
                </a:prstGeom>
                <a:noFill/>
                <a:ln cap="flat" cmpd="sng" w="12700">
                  <a:solidFill>
                    <a:srgbClr val="000000"/>
                  </a:solidFill>
                  <a:prstDash val="solid"/>
                  <a:round/>
                  <a:headEnd len="sm" w="sm" type="none"/>
                  <a:tailEnd len="sm" w="sm" type="none"/>
                </a:ln>
              </p:spPr>
            </p:cxnSp>
            <p:cxnSp>
              <p:nvCxnSpPr>
                <p:cNvPr id="382" name="Google Shape;382;p46"/>
                <p:cNvCxnSpPr/>
                <p:nvPr/>
              </p:nvCxnSpPr>
              <p:spPr>
                <a:xfrm>
                  <a:off x="4659204" y="1187858"/>
                  <a:ext cx="0" cy="540000"/>
                </a:xfrm>
                <a:prstGeom prst="straightConnector1">
                  <a:avLst/>
                </a:prstGeom>
                <a:noFill/>
                <a:ln cap="flat" cmpd="sng" w="12700">
                  <a:solidFill>
                    <a:srgbClr val="000000"/>
                  </a:solidFill>
                  <a:prstDash val="solid"/>
                  <a:round/>
                  <a:headEnd len="sm" w="sm" type="none"/>
                  <a:tailEnd len="sm" w="sm" type="none"/>
                </a:ln>
              </p:spPr>
            </p:cxnSp>
            <p:cxnSp>
              <p:nvCxnSpPr>
                <p:cNvPr id="383" name="Google Shape;383;p46"/>
                <p:cNvCxnSpPr/>
                <p:nvPr/>
              </p:nvCxnSpPr>
              <p:spPr>
                <a:xfrm>
                  <a:off x="3934853" y="1727858"/>
                  <a:ext cx="1440000" cy="0"/>
                </a:xfrm>
                <a:prstGeom prst="straightConnector1">
                  <a:avLst/>
                </a:prstGeom>
                <a:noFill/>
                <a:ln cap="flat" cmpd="sng" w="12700">
                  <a:solidFill>
                    <a:srgbClr val="000000"/>
                  </a:solidFill>
                  <a:prstDash val="solid"/>
                  <a:round/>
                  <a:headEnd len="sm" w="sm" type="none"/>
                  <a:tailEnd len="sm" w="sm" type="none"/>
                </a:ln>
              </p:spPr>
            </p:cxnSp>
            <p:cxnSp>
              <p:nvCxnSpPr>
                <p:cNvPr id="384" name="Google Shape;384;p46"/>
                <p:cNvCxnSpPr/>
                <p:nvPr/>
              </p:nvCxnSpPr>
              <p:spPr>
                <a:xfrm>
                  <a:off x="3944753" y="1719038"/>
                  <a:ext cx="0" cy="540000"/>
                </a:xfrm>
                <a:prstGeom prst="straightConnector1">
                  <a:avLst/>
                </a:prstGeom>
                <a:noFill/>
                <a:ln cap="flat" cmpd="sng" w="12700">
                  <a:solidFill>
                    <a:srgbClr val="000000"/>
                  </a:solidFill>
                  <a:prstDash val="solid"/>
                  <a:round/>
                  <a:headEnd len="sm" w="sm" type="none"/>
                  <a:tailEnd len="sm" w="sm" type="none"/>
                </a:ln>
              </p:spPr>
            </p:cxnSp>
            <p:cxnSp>
              <p:nvCxnSpPr>
                <p:cNvPr id="385" name="Google Shape;385;p46"/>
                <p:cNvCxnSpPr/>
                <p:nvPr/>
              </p:nvCxnSpPr>
              <p:spPr>
                <a:xfrm>
                  <a:off x="5374853" y="1727858"/>
                  <a:ext cx="0" cy="327000"/>
                </a:xfrm>
                <a:prstGeom prst="straightConnector1">
                  <a:avLst/>
                </a:prstGeom>
                <a:noFill/>
                <a:ln cap="flat" cmpd="sng" w="12700">
                  <a:solidFill>
                    <a:srgbClr val="000000"/>
                  </a:solidFill>
                  <a:prstDash val="solid"/>
                  <a:round/>
                  <a:headEnd len="sm" w="sm" type="none"/>
                  <a:tailEnd len="sm" w="sm" type="none"/>
                </a:ln>
              </p:spPr>
            </p:cxnSp>
            <p:cxnSp>
              <p:nvCxnSpPr>
                <p:cNvPr id="386" name="Google Shape;386;p46"/>
                <p:cNvCxnSpPr/>
                <p:nvPr/>
              </p:nvCxnSpPr>
              <p:spPr>
                <a:xfrm>
                  <a:off x="3420000" y="2259038"/>
                  <a:ext cx="1080000" cy="0"/>
                </a:xfrm>
                <a:prstGeom prst="straightConnector1">
                  <a:avLst/>
                </a:prstGeom>
                <a:noFill/>
                <a:ln cap="flat" cmpd="sng" w="12700">
                  <a:solidFill>
                    <a:srgbClr val="000000"/>
                  </a:solidFill>
                  <a:prstDash val="solid"/>
                  <a:round/>
                  <a:headEnd len="sm" w="sm" type="none"/>
                  <a:tailEnd len="sm" w="sm" type="none"/>
                </a:ln>
              </p:spPr>
            </p:cxnSp>
            <p:cxnSp>
              <p:nvCxnSpPr>
                <p:cNvPr id="387" name="Google Shape;387;p46"/>
                <p:cNvCxnSpPr/>
                <p:nvPr/>
              </p:nvCxnSpPr>
              <p:spPr>
                <a:xfrm>
                  <a:off x="3431213" y="2259038"/>
                  <a:ext cx="0" cy="327000"/>
                </a:xfrm>
                <a:prstGeom prst="straightConnector1">
                  <a:avLst/>
                </a:prstGeom>
                <a:noFill/>
                <a:ln cap="flat" cmpd="sng" w="12700">
                  <a:solidFill>
                    <a:srgbClr val="000000"/>
                  </a:solidFill>
                  <a:prstDash val="solid"/>
                  <a:round/>
                  <a:headEnd len="sm" w="sm" type="none"/>
                  <a:tailEnd len="sm" w="sm" type="none"/>
                </a:ln>
              </p:spPr>
            </p:cxnSp>
            <p:cxnSp>
              <p:nvCxnSpPr>
                <p:cNvPr id="388" name="Google Shape;388;p46"/>
                <p:cNvCxnSpPr/>
                <p:nvPr/>
              </p:nvCxnSpPr>
              <p:spPr>
                <a:xfrm>
                  <a:off x="4500000" y="2247934"/>
                  <a:ext cx="0" cy="327000"/>
                </a:xfrm>
                <a:prstGeom prst="straightConnector1">
                  <a:avLst/>
                </a:prstGeom>
                <a:noFill/>
                <a:ln cap="flat" cmpd="sng" w="12700">
                  <a:solidFill>
                    <a:srgbClr val="000000"/>
                  </a:solidFill>
                  <a:prstDash val="solid"/>
                  <a:round/>
                  <a:headEnd len="sm" w="sm" type="none"/>
                  <a:tailEnd len="sm" w="sm" type="none"/>
                </a:ln>
              </p:spPr>
            </p:cxnSp>
          </p:grpSp>
          <p:sp>
            <p:nvSpPr>
              <p:cNvPr id="389" name="Google Shape;389;p46"/>
              <p:cNvSpPr txBox="1"/>
              <p:nvPr/>
            </p:nvSpPr>
            <p:spPr>
              <a:xfrm>
                <a:off x="673121" y="1452883"/>
                <a:ext cx="787200" cy="367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chemeClr val="dk1"/>
                    </a:solidFill>
                    <a:latin typeface="Cabin"/>
                    <a:ea typeface="Cabin"/>
                    <a:cs typeface="Cabin"/>
                    <a:sym typeface="Cabin"/>
                  </a:rPr>
                  <a:t>0</a:t>
                </a:r>
                <a:endParaRPr b="0" i="0" sz="1400" u="none" cap="none" strike="noStrike">
                  <a:solidFill>
                    <a:srgbClr val="000000"/>
                  </a:solidFill>
                  <a:latin typeface="Arial"/>
                  <a:ea typeface="Arial"/>
                  <a:cs typeface="Arial"/>
                  <a:sym typeface="Arial"/>
                </a:endParaRPr>
              </a:p>
            </p:txBody>
          </p:sp>
          <p:sp>
            <p:nvSpPr>
              <p:cNvPr id="390" name="Google Shape;390;p46"/>
              <p:cNvSpPr txBox="1"/>
              <p:nvPr/>
            </p:nvSpPr>
            <p:spPr>
              <a:xfrm>
                <a:off x="2043616" y="1430800"/>
                <a:ext cx="483300" cy="367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chemeClr val="dk1"/>
                    </a:solidFill>
                    <a:latin typeface="Cabin"/>
                    <a:ea typeface="Cabin"/>
                    <a:cs typeface="Cabin"/>
                    <a:sym typeface="Cabin"/>
                  </a:rPr>
                  <a:t>1</a:t>
                </a:r>
                <a:endParaRPr b="0" i="0" sz="1400" u="none" cap="none" strike="noStrike">
                  <a:solidFill>
                    <a:srgbClr val="000000"/>
                  </a:solidFill>
                  <a:latin typeface="Arial"/>
                  <a:ea typeface="Arial"/>
                  <a:cs typeface="Arial"/>
                  <a:sym typeface="Arial"/>
                </a:endParaRPr>
              </a:p>
            </p:txBody>
          </p:sp>
          <p:sp>
            <p:nvSpPr>
              <p:cNvPr id="391" name="Google Shape;391;p46"/>
              <p:cNvSpPr txBox="1"/>
              <p:nvPr/>
            </p:nvSpPr>
            <p:spPr>
              <a:xfrm>
                <a:off x="3764047" y="2489220"/>
                <a:ext cx="492000" cy="367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chemeClr val="dk1"/>
                    </a:solidFill>
                    <a:latin typeface="Cabin"/>
                    <a:ea typeface="Cabin"/>
                    <a:cs typeface="Cabin"/>
                    <a:sym typeface="Cabin"/>
                  </a:rPr>
                  <a:t>1</a:t>
                </a:r>
                <a:endParaRPr b="0" i="0" sz="1400" u="none" cap="none" strike="noStrike">
                  <a:solidFill>
                    <a:srgbClr val="000000"/>
                  </a:solidFill>
                  <a:latin typeface="Arial"/>
                  <a:ea typeface="Arial"/>
                  <a:cs typeface="Arial"/>
                  <a:sym typeface="Arial"/>
                </a:endParaRPr>
              </a:p>
            </p:txBody>
          </p:sp>
          <p:sp>
            <p:nvSpPr>
              <p:cNvPr id="392" name="Google Shape;392;p46"/>
              <p:cNvSpPr txBox="1"/>
              <p:nvPr/>
            </p:nvSpPr>
            <p:spPr>
              <a:xfrm>
                <a:off x="2686006" y="1423759"/>
                <a:ext cx="511200" cy="367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chemeClr val="dk1"/>
                    </a:solidFill>
                    <a:latin typeface="Cabin"/>
                    <a:ea typeface="Cabin"/>
                    <a:cs typeface="Cabin"/>
                    <a:sym typeface="Cabin"/>
                  </a:rPr>
                  <a:t>0</a:t>
                </a:r>
                <a:endParaRPr b="0" i="0" sz="1400" u="none" cap="none" strike="noStrike">
                  <a:solidFill>
                    <a:srgbClr val="000000"/>
                  </a:solidFill>
                  <a:latin typeface="Arial"/>
                  <a:ea typeface="Arial"/>
                  <a:cs typeface="Arial"/>
                  <a:sym typeface="Arial"/>
                </a:endParaRPr>
              </a:p>
            </p:txBody>
          </p:sp>
          <p:sp>
            <p:nvSpPr>
              <p:cNvPr id="393" name="Google Shape;393;p46"/>
              <p:cNvSpPr txBox="1"/>
              <p:nvPr/>
            </p:nvSpPr>
            <p:spPr>
              <a:xfrm>
                <a:off x="2836847" y="2498037"/>
                <a:ext cx="534900" cy="367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chemeClr val="dk1"/>
                    </a:solidFill>
                    <a:latin typeface="Cabin"/>
                    <a:ea typeface="Cabin"/>
                    <a:cs typeface="Cabin"/>
                    <a:sym typeface="Cabin"/>
                  </a:rPr>
                  <a:t>0</a:t>
                </a:r>
                <a:endParaRPr b="0" i="0" sz="1400" u="none" cap="none" strike="noStrike">
                  <a:solidFill>
                    <a:srgbClr val="000000"/>
                  </a:solidFill>
                  <a:latin typeface="Arial"/>
                  <a:ea typeface="Arial"/>
                  <a:cs typeface="Arial"/>
                  <a:sym typeface="Arial"/>
                </a:endParaRPr>
              </a:p>
            </p:txBody>
          </p:sp>
          <p:sp>
            <p:nvSpPr>
              <p:cNvPr id="394" name="Google Shape;394;p46"/>
              <p:cNvSpPr txBox="1"/>
              <p:nvPr/>
            </p:nvSpPr>
            <p:spPr>
              <a:xfrm>
                <a:off x="4510139" y="1976031"/>
                <a:ext cx="608700" cy="367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chemeClr val="dk1"/>
                    </a:solidFill>
                    <a:latin typeface="Cabin"/>
                    <a:ea typeface="Cabin"/>
                    <a:cs typeface="Cabin"/>
                    <a:sym typeface="Cabin"/>
                  </a:rPr>
                  <a:t>0</a:t>
                </a:r>
                <a:endParaRPr b="0" i="0" sz="1400" u="none" cap="none" strike="noStrike">
                  <a:solidFill>
                    <a:srgbClr val="000000"/>
                  </a:solidFill>
                  <a:latin typeface="Arial"/>
                  <a:ea typeface="Arial"/>
                  <a:cs typeface="Arial"/>
                  <a:sym typeface="Arial"/>
                </a:endParaRPr>
              </a:p>
            </p:txBody>
          </p:sp>
        </p:grpSp>
      </p:grpSp>
      <p:grpSp>
        <p:nvGrpSpPr>
          <p:cNvPr id="395" name="Google Shape;395;p46"/>
          <p:cNvGrpSpPr/>
          <p:nvPr/>
        </p:nvGrpSpPr>
        <p:grpSpPr>
          <a:xfrm>
            <a:off x="0" y="3555974"/>
            <a:ext cx="4572009" cy="1610616"/>
            <a:chOff x="0" y="3555974"/>
            <a:chExt cx="4572009" cy="1610616"/>
          </a:xfrm>
        </p:grpSpPr>
        <p:sp>
          <p:nvSpPr>
            <p:cNvPr id="396" name="Google Shape;396;p46"/>
            <p:cNvSpPr/>
            <p:nvPr/>
          </p:nvSpPr>
          <p:spPr>
            <a:xfrm>
              <a:off x="7707" y="3555974"/>
              <a:ext cx="4450800" cy="1593300"/>
            </a:xfrm>
            <a:prstGeom prst="rect">
              <a:avLst/>
            </a:prstGeom>
            <a:solidFill>
              <a:srgbClr val="F2F2F2"/>
            </a:solidFill>
            <a:ln cap="flat" cmpd="sng" w="28575">
              <a:solidFill>
                <a:srgbClr val="7F7F7F"/>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bin"/>
                  <a:ea typeface="Cabin"/>
                  <a:cs typeface="Cabin"/>
                  <a:sym typeface="Cabin"/>
                </a:rPr>
                <a:t> </a:t>
              </a:r>
              <a:endParaRPr b="0" i="0" sz="1400" u="none" cap="none" strike="noStrike">
                <a:solidFill>
                  <a:srgbClr val="000000"/>
                </a:solidFill>
                <a:latin typeface="Arial"/>
                <a:ea typeface="Arial"/>
                <a:cs typeface="Arial"/>
                <a:sym typeface="Arial"/>
              </a:endParaRPr>
            </a:p>
          </p:txBody>
        </p:sp>
        <p:sp>
          <p:nvSpPr>
            <p:cNvPr id="397" name="Google Shape;397;p46"/>
            <p:cNvSpPr/>
            <p:nvPr/>
          </p:nvSpPr>
          <p:spPr>
            <a:xfrm rot="-5400000">
              <a:off x="-571500" y="4144790"/>
              <a:ext cx="1593300" cy="4503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bin"/>
                  <a:ea typeface="Cabin"/>
                  <a:cs typeface="Cabin"/>
                  <a:sym typeface="Cabin"/>
                </a:rPr>
                <a:t>Artificial Neural Networks</a:t>
              </a:r>
              <a:endParaRPr b="0" i="0" sz="1400" u="none" cap="none" strike="noStrike">
                <a:solidFill>
                  <a:srgbClr val="000000"/>
                </a:solidFill>
                <a:latin typeface="Arial"/>
                <a:ea typeface="Arial"/>
                <a:cs typeface="Arial"/>
                <a:sym typeface="Arial"/>
              </a:endParaRPr>
            </a:p>
          </p:txBody>
        </p:sp>
        <p:sp>
          <p:nvSpPr>
            <p:cNvPr id="398" name="Google Shape;398;p46"/>
            <p:cNvSpPr txBox="1"/>
            <p:nvPr/>
          </p:nvSpPr>
          <p:spPr>
            <a:xfrm>
              <a:off x="2643909" y="3628713"/>
              <a:ext cx="19281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bin"/>
                  <a:ea typeface="Cabin"/>
                  <a:cs typeface="Cabin"/>
                  <a:sym typeface="Cabin"/>
                </a:rPr>
                <a:t>&gt; presence &amp; (pseudo) absence</a:t>
              </a:r>
              <a:endParaRPr b="0" i="0" sz="1400" u="none" cap="none" strike="noStrike">
                <a:solidFill>
                  <a:srgbClr val="000000"/>
                </a:solidFill>
                <a:latin typeface="Arial"/>
                <a:ea typeface="Arial"/>
                <a:cs typeface="Arial"/>
                <a:sym typeface="Arial"/>
              </a:endParaRPr>
            </a:p>
          </p:txBody>
        </p:sp>
        <p:grpSp>
          <p:nvGrpSpPr>
            <p:cNvPr id="399" name="Google Shape;399;p46"/>
            <p:cNvGrpSpPr/>
            <p:nvPr/>
          </p:nvGrpSpPr>
          <p:grpSpPr>
            <a:xfrm>
              <a:off x="797439" y="3685361"/>
              <a:ext cx="1123423" cy="1324863"/>
              <a:chOff x="797439" y="3685361"/>
              <a:chExt cx="1123423" cy="1324863"/>
            </a:xfrm>
          </p:grpSpPr>
          <p:sp>
            <p:nvSpPr>
              <p:cNvPr id="400" name="Google Shape;400;p46"/>
              <p:cNvSpPr/>
              <p:nvPr/>
            </p:nvSpPr>
            <p:spPr>
              <a:xfrm>
                <a:off x="797439" y="3976911"/>
                <a:ext cx="180000" cy="180000"/>
              </a:xfrm>
              <a:prstGeom prst="ellipse">
                <a:avLst/>
              </a:prstGeom>
              <a:solidFill>
                <a:srgbClr val="BFBFB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sp>
            <p:nvSpPr>
              <p:cNvPr id="401" name="Google Shape;401;p46"/>
              <p:cNvSpPr/>
              <p:nvPr/>
            </p:nvSpPr>
            <p:spPr>
              <a:xfrm>
                <a:off x="797439" y="4275044"/>
                <a:ext cx="180000" cy="180000"/>
              </a:xfrm>
              <a:prstGeom prst="ellipse">
                <a:avLst/>
              </a:prstGeom>
              <a:solidFill>
                <a:srgbClr val="BFBFB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sp>
            <p:nvSpPr>
              <p:cNvPr id="402" name="Google Shape;402;p46"/>
              <p:cNvSpPr/>
              <p:nvPr/>
            </p:nvSpPr>
            <p:spPr>
              <a:xfrm>
                <a:off x="797439" y="4546512"/>
                <a:ext cx="180000" cy="180000"/>
              </a:xfrm>
              <a:prstGeom prst="ellipse">
                <a:avLst/>
              </a:prstGeom>
              <a:solidFill>
                <a:srgbClr val="BFBFB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sp>
            <p:nvSpPr>
              <p:cNvPr id="403" name="Google Shape;403;p46"/>
              <p:cNvSpPr/>
              <p:nvPr/>
            </p:nvSpPr>
            <p:spPr>
              <a:xfrm>
                <a:off x="1279271" y="4275044"/>
                <a:ext cx="180000" cy="180000"/>
              </a:xfrm>
              <a:prstGeom prst="ellipse">
                <a:avLst/>
              </a:prstGeom>
              <a:solidFill>
                <a:srgbClr val="BFBFB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sp>
            <p:nvSpPr>
              <p:cNvPr id="404" name="Google Shape;404;p46"/>
              <p:cNvSpPr/>
              <p:nvPr/>
            </p:nvSpPr>
            <p:spPr>
              <a:xfrm>
                <a:off x="1277991" y="4546512"/>
                <a:ext cx="180000" cy="180000"/>
              </a:xfrm>
              <a:prstGeom prst="ellipse">
                <a:avLst/>
              </a:prstGeom>
              <a:solidFill>
                <a:srgbClr val="BFBFB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sp>
            <p:nvSpPr>
              <p:cNvPr id="405" name="Google Shape;405;p46"/>
              <p:cNvSpPr/>
              <p:nvPr/>
            </p:nvSpPr>
            <p:spPr>
              <a:xfrm>
                <a:off x="1740862" y="4275044"/>
                <a:ext cx="180000" cy="180000"/>
              </a:xfrm>
              <a:prstGeom prst="ellipse">
                <a:avLst/>
              </a:prstGeom>
              <a:solidFill>
                <a:srgbClr val="BFBFB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sp>
            <p:nvSpPr>
              <p:cNvPr id="406" name="Google Shape;406;p46"/>
              <p:cNvSpPr/>
              <p:nvPr/>
            </p:nvSpPr>
            <p:spPr>
              <a:xfrm>
                <a:off x="1278631" y="3685361"/>
                <a:ext cx="180000" cy="180000"/>
              </a:xfrm>
              <a:prstGeom prst="ellipse">
                <a:avLst/>
              </a:prstGeom>
              <a:solidFill>
                <a:srgbClr val="BFBFB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sp>
            <p:nvSpPr>
              <p:cNvPr id="407" name="Google Shape;407;p46"/>
              <p:cNvSpPr/>
              <p:nvPr/>
            </p:nvSpPr>
            <p:spPr>
              <a:xfrm>
                <a:off x="1277991" y="3976911"/>
                <a:ext cx="180000" cy="180000"/>
              </a:xfrm>
              <a:prstGeom prst="ellipse">
                <a:avLst/>
              </a:prstGeom>
              <a:solidFill>
                <a:srgbClr val="BFBFB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sp>
            <p:nvSpPr>
              <p:cNvPr id="408" name="Google Shape;408;p46"/>
              <p:cNvSpPr/>
              <p:nvPr/>
            </p:nvSpPr>
            <p:spPr>
              <a:xfrm>
                <a:off x="1279911" y="4830224"/>
                <a:ext cx="180000" cy="180000"/>
              </a:xfrm>
              <a:prstGeom prst="ellipse">
                <a:avLst/>
              </a:prstGeom>
              <a:solidFill>
                <a:srgbClr val="BFBFB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cxnSp>
            <p:nvCxnSpPr>
              <p:cNvPr id="409" name="Google Shape;409;p46"/>
              <p:cNvCxnSpPr/>
              <p:nvPr/>
            </p:nvCxnSpPr>
            <p:spPr>
              <a:xfrm flipH="1" rot="10800000">
                <a:off x="977439" y="3784311"/>
                <a:ext cx="301200" cy="282600"/>
              </a:xfrm>
              <a:prstGeom prst="straightConnector1">
                <a:avLst/>
              </a:prstGeom>
              <a:noFill/>
              <a:ln cap="flat" cmpd="sng" w="9525">
                <a:solidFill>
                  <a:srgbClr val="000000"/>
                </a:solidFill>
                <a:prstDash val="solid"/>
                <a:round/>
                <a:headEnd len="sm" w="sm" type="none"/>
                <a:tailEnd len="sm" w="sm" type="triangle"/>
              </a:ln>
              <a:effectLst>
                <a:outerShdw blurRad="40000" rotWithShape="0" dir="5400000" dist="20000">
                  <a:srgbClr val="000000">
                    <a:alpha val="36860"/>
                  </a:srgbClr>
                </a:outerShdw>
              </a:effectLst>
            </p:spPr>
          </p:cxnSp>
          <p:cxnSp>
            <p:nvCxnSpPr>
              <p:cNvPr id="410" name="Google Shape;410;p46"/>
              <p:cNvCxnSpPr>
                <a:endCxn id="407" idx="2"/>
              </p:cNvCxnSpPr>
              <p:nvPr/>
            </p:nvCxnSpPr>
            <p:spPr>
              <a:xfrm flipH="1" rot="10800000">
                <a:off x="977391" y="4066911"/>
                <a:ext cx="300600" cy="5700"/>
              </a:xfrm>
              <a:prstGeom prst="straightConnector1">
                <a:avLst/>
              </a:prstGeom>
              <a:noFill/>
              <a:ln cap="flat" cmpd="sng" w="9525">
                <a:solidFill>
                  <a:srgbClr val="000000"/>
                </a:solidFill>
                <a:prstDash val="solid"/>
                <a:round/>
                <a:headEnd len="sm" w="sm" type="none"/>
                <a:tailEnd len="sm" w="sm" type="triangle"/>
              </a:ln>
              <a:effectLst>
                <a:outerShdw blurRad="40000" rotWithShape="0" dir="5400000" dist="20000">
                  <a:srgbClr val="000000">
                    <a:alpha val="36860"/>
                  </a:srgbClr>
                </a:outerShdw>
              </a:effectLst>
            </p:spPr>
          </p:cxnSp>
          <p:cxnSp>
            <p:nvCxnSpPr>
              <p:cNvPr id="411" name="Google Shape;411;p46"/>
              <p:cNvCxnSpPr>
                <a:endCxn id="403" idx="2"/>
              </p:cNvCxnSpPr>
              <p:nvPr/>
            </p:nvCxnSpPr>
            <p:spPr>
              <a:xfrm>
                <a:off x="977471" y="4072544"/>
                <a:ext cx="301800" cy="292500"/>
              </a:xfrm>
              <a:prstGeom prst="straightConnector1">
                <a:avLst/>
              </a:prstGeom>
              <a:noFill/>
              <a:ln cap="flat" cmpd="sng" w="9525">
                <a:solidFill>
                  <a:srgbClr val="000000"/>
                </a:solidFill>
                <a:prstDash val="solid"/>
                <a:round/>
                <a:headEnd len="sm" w="sm" type="none"/>
                <a:tailEnd len="sm" w="sm" type="triangle"/>
              </a:ln>
              <a:effectLst>
                <a:outerShdw blurRad="40000" rotWithShape="0" dir="5400000" dist="20000">
                  <a:srgbClr val="000000">
                    <a:alpha val="36860"/>
                  </a:srgbClr>
                </a:outerShdw>
              </a:effectLst>
            </p:spPr>
          </p:cxnSp>
          <p:cxnSp>
            <p:nvCxnSpPr>
              <p:cNvPr id="412" name="Google Shape;412;p46"/>
              <p:cNvCxnSpPr>
                <a:stCxn id="400" idx="6"/>
              </p:cNvCxnSpPr>
              <p:nvPr/>
            </p:nvCxnSpPr>
            <p:spPr>
              <a:xfrm>
                <a:off x="977439" y="4066911"/>
                <a:ext cx="300600" cy="589800"/>
              </a:xfrm>
              <a:prstGeom prst="straightConnector1">
                <a:avLst/>
              </a:prstGeom>
              <a:noFill/>
              <a:ln cap="flat" cmpd="sng" w="9525">
                <a:solidFill>
                  <a:srgbClr val="000000"/>
                </a:solidFill>
                <a:prstDash val="solid"/>
                <a:round/>
                <a:headEnd len="sm" w="sm" type="none"/>
                <a:tailEnd len="sm" w="sm" type="triangle"/>
              </a:ln>
              <a:effectLst>
                <a:outerShdw blurRad="40000" rotWithShape="0" dir="5400000" dist="20000">
                  <a:srgbClr val="000000">
                    <a:alpha val="36860"/>
                  </a:srgbClr>
                </a:outerShdw>
              </a:effectLst>
            </p:spPr>
          </p:cxnSp>
          <p:cxnSp>
            <p:nvCxnSpPr>
              <p:cNvPr id="413" name="Google Shape;413;p46"/>
              <p:cNvCxnSpPr>
                <a:stCxn id="400" idx="6"/>
                <a:endCxn id="408" idx="2"/>
              </p:cNvCxnSpPr>
              <p:nvPr/>
            </p:nvCxnSpPr>
            <p:spPr>
              <a:xfrm>
                <a:off x="977439" y="4066911"/>
                <a:ext cx="302400" cy="853200"/>
              </a:xfrm>
              <a:prstGeom prst="straightConnector1">
                <a:avLst/>
              </a:prstGeom>
              <a:noFill/>
              <a:ln cap="flat" cmpd="sng" w="9525">
                <a:solidFill>
                  <a:srgbClr val="000000"/>
                </a:solidFill>
                <a:prstDash val="solid"/>
                <a:round/>
                <a:headEnd len="sm" w="sm" type="none"/>
                <a:tailEnd len="sm" w="sm" type="triangle"/>
              </a:ln>
              <a:effectLst>
                <a:outerShdw blurRad="40000" rotWithShape="0" dir="5400000" dist="20000">
                  <a:srgbClr val="000000">
                    <a:alpha val="36860"/>
                  </a:srgbClr>
                </a:outerShdw>
              </a:effectLst>
            </p:spPr>
          </p:cxnSp>
          <p:cxnSp>
            <p:nvCxnSpPr>
              <p:cNvPr id="414" name="Google Shape;414;p46"/>
              <p:cNvCxnSpPr/>
              <p:nvPr/>
            </p:nvCxnSpPr>
            <p:spPr>
              <a:xfrm flipH="1" rot="10800000">
                <a:off x="976799" y="3784245"/>
                <a:ext cx="301200" cy="580800"/>
              </a:xfrm>
              <a:prstGeom prst="straightConnector1">
                <a:avLst/>
              </a:prstGeom>
              <a:noFill/>
              <a:ln cap="flat" cmpd="sng" w="9525">
                <a:solidFill>
                  <a:srgbClr val="000000"/>
                </a:solidFill>
                <a:prstDash val="solid"/>
                <a:round/>
                <a:headEnd len="sm" w="sm" type="none"/>
                <a:tailEnd len="sm" w="sm" type="triangle"/>
              </a:ln>
              <a:effectLst>
                <a:outerShdw blurRad="40000" rotWithShape="0" dir="5400000" dist="20000">
                  <a:srgbClr val="000000">
                    <a:alpha val="36860"/>
                  </a:srgbClr>
                </a:outerShdw>
              </a:effectLst>
            </p:spPr>
          </p:cxnSp>
          <p:cxnSp>
            <p:nvCxnSpPr>
              <p:cNvPr id="415" name="Google Shape;415;p46"/>
              <p:cNvCxnSpPr>
                <a:stCxn id="401" idx="6"/>
              </p:cNvCxnSpPr>
              <p:nvPr/>
            </p:nvCxnSpPr>
            <p:spPr>
              <a:xfrm flipH="1" rot="10800000">
                <a:off x="977439" y="4072544"/>
                <a:ext cx="300600" cy="292500"/>
              </a:xfrm>
              <a:prstGeom prst="straightConnector1">
                <a:avLst/>
              </a:prstGeom>
              <a:noFill/>
              <a:ln cap="flat" cmpd="sng" w="9525">
                <a:solidFill>
                  <a:srgbClr val="000000"/>
                </a:solidFill>
                <a:prstDash val="solid"/>
                <a:round/>
                <a:headEnd len="sm" w="sm" type="none"/>
                <a:tailEnd len="sm" w="sm" type="triangle"/>
              </a:ln>
              <a:effectLst>
                <a:outerShdw blurRad="40000" rotWithShape="0" dir="5400000" dist="20000">
                  <a:srgbClr val="000000">
                    <a:alpha val="36860"/>
                  </a:srgbClr>
                </a:outerShdw>
              </a:effectLst>
            </p:spPr>
          </p:cxnSp>
          <p:cxnSp>
            <p:nvCxnSpPr>
              <p:cNvPr id="416" name="Google Shape;416;p46"/>
              <p:cNvCxnSpPr>
                <a:endCxn id="403" idx="2"/>
              </p:cNvCxnSpPr>
              <p:nvPr/>
            </p:nvCxnSpPr>
            <p:spPr>
              <a:xfrm>
                <a:off x="977471" y="4365044"/>
                <a:ext cx="301800" cy="0"/>
              </a:xfrm>
              <a:prstGeom prst="straightConnector1">
                <a:avLst/>
              </a:prstGeom>
              <a:noFill/>
              <a:ln cap="flat" cmpd="sng" w="9525">
                <a:solidFill>
                  <a:srgbClr val="000000"/>
                </a:solidFill>
                <a:prstDash val="solid"/>
                <a:round/>
                <a:headEnd len="sm" w="sm" type="none"/>
                <a:tailEnd len="sm" w="sm" type="triangle"/>
              </a:ln>
              <a:effectLst>
                <a:outerShdw blurRad="40000" rotWithShape="0" dir="5400000" dist="20000">
                  <a:srgbClr val="000000">
                    <a:alpha val="36860"/>
                  </a:srgbClr>
                </a:outerShdw>
              </a:effectLst>
            </p:spPr>
          </p:cxnSp>
          <p:cxnSp>
            <p:nvCxnSpPr>
              <p:cNvPr id="417" name="Google Shape;417;p46"/>
              <p:cNvCxnSpPr>
                <a:endCxn id="404" idx="2"/>
              </p:cNvCxnSpPr>
              <p:nvPr/>
            </p:nvCxnSpPr>
            <p:spPr>
              <a:xfrm>
                <a:off x="977391" y="4365012"/>
                <a:ext cx="300600" cy="271500"/>
              </a:xfrm>
              <a:prstGeom prst="straightConnector1">
                <a:avLst/>
              </a:prstGeom>
              <a:noFill/>
              <a:ln cap="flat" cmpd="sng" w="9525">
                <a:solidFill>
                  <a:srgbClr val="000000"/>
                </a:solidFill>
                <a:prstDash val="solid"/>
                <a:round/>
                <a:headEnd len="sm" w="sm" type="none"/>
                <a:tailEnd len="sm" w="sm" type="triangle"/>
              </a:ln>
              <a:effectLst>
                <a:outerShdw blurRad="40000" rotWithShape="0" dir="5400000" dist="20000">
                  <a:srgbClr val="000000">
                    <a:alpha val="36860"/>
                  </a:srgbClr>
                </a:outerShdw>
              </a:effectLst>
            </p:spPr>
          </p:cxnSp>
          <p:cxnSp>
            <p:nvCxnSpPr>
              <p:cNvPr id="418" name="Google Shape;418;p46"/>
              <p:cNvCxnSpPr>
                <a:stCxn id="401" idx="6"/>
              </p:cNvCxnSpPr>
              <p:nvPr/>
            </p:nvCxnSpPr>
            <p:spPr>
              <a:xfrm>
                <a:off x="977439" y="4365044"/>
                <a:ext cx="300600" cy="555300"/>
              </a:xfrm>
              <a:prstGeom prst="straightConnector1">
                <a:avLst/>
              </a:prstGeom>
              <a:noFill/>
              <a:ln cap="flat" cmpd="sng" w="9525">
                <a:solidFill>
                  <a:srgbClr val="000000"/>
                </a:solidFill>
                <a:prstDash val="solid"/>
                <a:round/>
                <a:headEnd len="sm" w="sm" type="none"/>
                <a:tailEnd len="sm" w="sm" type="triangle"/>
              </a:ln>
              <a:effectLst>
                <a:outerShdw blurRad="40000" rotWithShape="0" dir="5400000" dist="20000">
                  <a:srgbClr val="000000">
                    <a:alpha val="36860"/>
                  </a:srgbClr>
                </a:outerShdw>
              </a:effectLst>
            </p:spPr>
          </p:cxnSp>
          <p:cxnSp>
            <p:nvCxnSpPr>
              <p:cNvPr id="419" name="Google Shape;419;p46"/>
              <p:cNvCxnSpPr/>
              <p:nvPr/>
            </p:nvCxnSpPr>
            <p:spPr>
              <a:xfrm flipH="1" rot="10800000">
                <a:off x="979243" y="3784268"/>
                <a:ext cx="298800" cy="872400"/>
              </a:xfrm>
              <a:prstGeom prst="straightConnector1">
                <a:avLst/>
              </a:prstGeom>
              <a:noFill/>
              <a:ln cap="flat" cmpd="sng" w="9525">
                <a:solidFill>
                  <a:srgbClr val="000000"/>
                </a:solidFill>
                <a:prstDash val="solid"/>
                <a:round/>
                <a:headEnd len="sm" w="sm" type="none"/>
                <a:tailEnd len="sm" w="sm" type="triangle"/>
              </a:ln>
              <a:effectLst>
                <a:outerShdw blurRad="40000" rotWithShape="0" dir="5400000" dist="20000">
                  <a:srgbClr val="000000">
                    <a:alpha val="36860"/>
                  </a:srgbClr>
                </a:outerShdw>
              </a:effectLst>
            </p:spPr>
          </p:cxnSp>
          <p:cxnSp>
            <p:nvCxnSpPr>
              <p:cNvPr id="420" name="Google Shape;420;p46"/>
              <p:cNvCxnSpPr>
                <a:stCxn id="402" idx="6"/>
                <a:endCxn id="407" idx="2"/>
              </p:cNvCxnSpPr>
              <p:nvPr/>
            </p:nvCxnSpPr>
            <p:spPr>
              <a:xfrm flipH="1" rot="10800000">
                <a:off x="977439" y="4066812"/>
                <a:ext cx="300600" cy="569700"/>
              </a:xfrm>
              <a:prstGeom prst="straightConnector1">
                <a:avLst/>
              </a:prstGeom>
              <a:noFill/>
              <a:ln cap="flat" cmpd="sng" w="9525">
                <a:solidFill>
                  <a:srgbClr val="000000"/>
                </a:solidFill>
                <a:prstDash val="solid"/>
                <a:round/>
                <a:headEnd len="sm" w="sm" type="none"/>
                <a:tailEnd len="sm" w="sm" type="triangle"/>
              </a:ln>
              <a:effectLst>
                <a:outerShdw blurRad="40000" rotWithShape="0" dir="5400000" dist="20000">
                  <a:srgbClr val="000000">
                    <a:alpha val="36860"/>
                  </a:srgbClr>
                </a:outerShdw>
              </a:effectLst>
            </p:spPr>
          </p:cxnSp>
          <p:cxnSp>
            <p:nvCxnSpPr>
              <p:cNvPr id="421" name="Google Shape;421;p46"/>
              <p:cNvCxnSpPr>
                <a:endCxn id="403" idx="2"/>
              </p:cNvCxnSpPr>
              <p:nvPr/>
            </p:nvCxnSpPr>
            <p:spPr>
              <a:xfrm flipH="1" rot="10800000">
                <a:off x="979271" y="4365044"/>
                <a:ext cx="300000" cy="271500"/>
              </a:xfrm>
              <a:prstGeom prst="straightConnector1">
                <a:avLst/>
              </a:prstGeom>
              <a:noFill/>
              <a:ln cap="flat" cmpd="sng" w="9525">
                <a:solidFill>
                  <a:srgbClr val="000000"/>
                </a:solidFill>
                <a:prstDash val="solid"/>
                <a:round/>
                <a:headEnd len="sm" w="sm" type="none"/>
                <a:tailEnd len="sm" w="sm" type="triangle"/>
              </a:ln>
              <a:effectLst>
                <a:outerShdw blurRad="40000" rotWithShape="0" dir="5400000" dist="20000">
                  <a:srgbClr val="000000">
                    <a:alpha val="36860"/>
                  </a:srgbClr>
                </a:outerShdw>
              </a:effectLst>
            </p:spPr>
          </p:cxnSp>
          <p:cxnSp>
            <p:nvCxnSpPr>
              <p:cNvPr id="422" name="Google Shape;422;p46"/>
              <p:cNvCxnSpPr>
                <a:stCxn id="402" idx="6"/>
              </p:cNvCxnSpPr>
              <p:nvPr/>
            </p:nvCxnSpPr>
            <p:spPr>
              <a:xfrm>
                <a:off x="977439" y="4636512"/>
                <a:ext cx="300600" cy="0"/>
              </a:xfrm>
              <a:prstGeom prst="straightConnector1">
                <a:avLst/>
              </a:prstGeom>
              <a:noFill/>
              <a:ln cap="flat" cmpd="sng" w="9525">
                <a:solidFill>
                  <a:srgbClr val="000000"/>
                </a:solidFill>
                <a:prstDash val="solid"/>
                <a:round/>
                <a:headEnd len="sm" w="sm" type="none"/>
                <a:tailEnd len="sm" w="sm" type="triangle"/>
              </a:ln>
              <a:effectLst>
                <a:outerShdw blurRad="40000" rotWithShape="0" dir="5400000" dist="20000">
                  <a:srgbClr val="000000">
                    <a:alpha val="36860"/>
                  </a:srgbClr>
                </a:outerShdw>
              </a:effectLst>
            </p:spPr>
          </p:cxnSp>
          <p:cxnSp>
            <p:nvCxnSpPr>
              <p:cNvPr id="423" name="Google Shape;423;p46"/>
              <p:cNvCxnSpPr>
                <a:stCxn id="402" idx="6"/>
                <a:endCxn id="408" idx="2"/>
              </p:cNvCxnSpPr>
              <p:nvPr/>
            </p:nvCxnSpPr>
            <p:spPr>
              <a:xfrm>
                <a:off x="977439" y="4636512"/>
                <a:ext cx="302400" cy="283800"/>
              </a:xfrm>
              <a:prstGeom prst="straightConnector1">
                <a:avLst/>
              </a:prstGeom>
              <a:noFill/>
              <a:ln cap="flat" cmpd="sng" w="9525">
                <a:solidFill>
                  <a:srgbClr val="000000"/>
                </a:solidFill>
                <a:prstDash val="solid"/>
                <a:round/>
                <a:headEnd len="sm" w="sm" type="none"/>
                <a:tailEnd len="sm" w="sm" type="triangle"/>
              </a:ln>
              <a:effectLst>
                <a:outerShdw blurRad="40000" rotWithShape="0" dir="5400000" dist="20000">
                  <a:srgbClr val="000000">
                    <a:alpha val="36860"/>
                  </a:srgbClr>
                </a:outerShdw>
              </a:effectLst>
            </p:spPr>
          </p:cxnSp>
          <p:cxnSp>
            <p:nvCxnSpPr>
              <p:cNvPr id="424" name="Google Shape;424;p46"/>
              <p:cNvCxnSpPr>
                <a:stCxn id="403" idx="6"/>
                <a:endCxn id="405" idx="2"/>
              </p:cNvCxnSpPr>
              <p:nvPr/>
            </p:nvCxnSpPr>
            <p:spPr>
              <a:xfrm>
                <a:off x="1459271" y="4365044"/>
                <a:ext cx="281700" cy="0"/>
              </a:xfrm>
              <a:prstGeom prst="straightConnector1">
                <a:avLst/>
              </a:prstGeom>
              <a:noFill/>
              <a:ln cap="flat" cmpd="sng" w="9525">
                <a:solidFill>
                  <a:srgbClr val="000000"/>
                </a:solidFill>
                <a:prstDash val="solid"/>
                <a:round/>
                <a:headEnd len="sm" w="sm" type="none"/>
                <a:tailEnd len="sm" w="sm" type="triangle"/>
              </a:ln>
              <a:effectLst>
                <a:outerShdw blurRad="40000" rotWithShape="0" dir="5400000" dist="20000">
                  <a:srgbClr val="000000">
                    <a:alpha val="36860"/>
                  </a:srgbClr>
                </a:outerShdw>
              </a:effectLst>
            </p:spPr>
          </p:cxnSp>
          <p:cxnSp>
            <p:nvCxnSpPr>
              <p:cNvPr id="425" name="Google Shape;425;p46"/>
              <p:cNvCxnSpPr>
                <a:stCxn id="404" idx="6"/>
                <a:endCxn id="405" idx="2"/>
              </p:cNvCxnSpPr>
              <p:nvPr/>
            </p:nvCxnSpPr>
            <p:spPr>
              <a:xfrm flipH="1" rot="10800000">
                <a:off x="1457991" y="4365012"/>
                <a:ext cx="282900" cy="271500"/>
              </a:xfrm>
              <a:prstGeom prst="straightConnector1">
                <a:avLst/>
              </a:prstGeom>
              <a:noFill/>
              <a:ln cap="flat" cmpd="sng" w="9525">
                <a:solidFill>
                  <a:srgbClr val="000000"/>
                </a:solidFill>
                <a:prstDash val="solid"/>
                <a:round/>
                <a:headEnd len="sm" w="sm" type="none"/>
                <a:tailEnd len="sm" w="sm" type="triangle"/>
              </a:ln>
              <a:effectLst>
                <a:outerShdw blurRad="40000" rotWithShape="0" dir="5400000" dist="20000">
                  <a:srgbClr val="000000">
                    <a:alpha val="36860"/>
                  </a:srgbClr>
                </a:outerShdw>
              </a:effectLst>
            </p:spPr>
          </p:cxnSp>
          <p:cxnSp>
            <p:nvCxnSpPr>
              <p:cNvPr id="426" name="Google Shape;426;p46"/>
              <p:cNvCxnSpPr>
                <a:stCxn id="408" idx="6"/>
                <a:endCxn id="405" idx="2"/>
              </p:cNvCxnSpPr>
              <p:nvPr/>
            </p:nvCxnSpPr>
            <p:spPr>
              <a:xfrm flipH="1" rot="10800000">
                <a:off x="1459911" y="4364924"/>
                <a:ext cx="281100" cy="555300"/>
              </a:xfrm>
              <a:prstGeom prst="straightConnector1">
                <a:avLst/>
              </a:prstGeom>
              <a:noFill/>
              <a:ln cap="flat" cmpd="sng" w="9525">
                <a:solidFill>
                  <a:srgbClr val="000000"/>
                </a:solidFill>
                <a:prstDash val="solid"/>
                <a:round/>
                <a:headEnd len="sm" w="sm" type="none"/>
                <a:tailEnd len="sm" w="sm" type="triangle"/>
              </a:ln>
              <a:effectLst>
                <a:outerShdw blurRad="40000" rotWithShape="0" dir="5400000" dist="20000">
                  <a:srgbClr val="000000">
                    <a:alpha val="36860"/>
                  </a:srgbClr>
                </a:outerShdw>
              </a:effectLst>
            </p:spPr>
          </p:cxnSp>
          <p:cxnSp>
            <p:nvCxnSpPr>
              <p:cNvPr id="427" name="Google Shape;427;p46"/>
              <p:cNvCxnSpPr>
                <a:stCxn id="407" idx="6"/>
                <a:endCxn id="405" idx="2"/>
              </p:cNvCxnSpPr>
              <p:nvPr/>
            </p:nvCxnSpPr>
            <p:spPr>
              <a:xfrm>
                <a:off x="1457991" y="4066911"/>
                <a:ext cx="282900" cy="298200"/>
              </a:xfrm>
              <a:prstGeom prst="straightConnector1">
                <a:avLst/>
              </a:prstGeom>
              <a:noFill/>
              <a:ln cap="flat" cmpd="sng" w="9525">
                <a:solidFill>
                  <a:srgbClr val="000000"/>
                </a:solidFill>
                <a:prstDash val="solid"/>
                <a:round/>
                <a:headEnd len="sm" w="sm" type="none"/>
                <a:tailEnd len="sm" w="sm" type="triangle"/>
              </a:ln>
              <a:effectLst>
                <a:outerShdw blurRad="40000" rotWithShape="0" dir="5400000" dist="20000">
                  <a:srgbClr val="000000">
                    <a:alpha val="36860"/>
                  </a:srgbClr>
                </a:outerShdw>
              </a:effectLst>
            </p:spPr>
          </p:cxnSp>
          <p:cxnSp>
            <p:nvCxnSpPr>
              <p:cNvPr id="428" name="Google Shape;428;p46"/>
              <p:cNvCxnSpPr>
                <a:stCxn id="406" idx="6"/>
                <a:endCxn id="405" idx="2"/>
              </p:cNvCxnSpPr>
              <p:nvPr/>
            </p:nvCxnSpPr>
            <p:spPr>
              <a:xfrm>
                <a:off x="1458631" y="3775361"/>
                <a:ext cx="282300" cy="589800"/>
              </a:xfrm>
              <a:prstGeom prst="straightConnector1">
                <a:avLst/>
              </a:prstGeom>
              <a:noFill/>
              <a:ln cap="flat" cmpd="sng" w="9525">
                <a:solidFill>
                  <a:srgbClr val="000000"/>
                </a:solidFill>
                <a:prstDash val="solid"/>
                <a:round/>
                <a:headEnd len="sm" w="sm" type="none"/>
                <a:tailEnd len="sm" w="sm" type="triangle"/>
              </a:ln>
              <a:effectLst>
                <a:outerShdw blurRad="40000" rotWithShape="0" dir="5400000" dist="20000">
                  <a:srgbClr val="000000">
                    <a:alpha val="36860"/>
                  </a:srgbClr>
                </a:outerShdw>
              </a:effectLst>
            </p:spPr>
          </p:cxnSp>
        </p:grpSp>
      </p:grpSp>
      <p:grpSp>
        <p:nvGrpSpPr>
          <p:cNvPr id="429" name="Google Shape;429;p46"/>
          <p:cNvGrpSpPr/>
          <p:nvPr/>
        </p:nvGrpSpPr>
        <p:grpSpPr>
          <a:xfrm>
            <a:off x="-17317" y="-14331"/>
            <a:ext cx="4720315" cy="1593326"/>
            <a:chOff x="-17319" y="-14331"/>
            <a:chExt cx="4720315" cy="1593326"/>
          </a:xfrm>
        </p:grpSpPr>
        <p:sp>
          <p:nvSpPr>
            <p:cNvPr id="430" name="Google Shape;430;p46"/>
            <p:cNvSpPr/>
            <p:nvPr/>
          </p:nvSpPr>
          <p:spPr>
            <a:xfrm>
              <a:off x="-17319" y="-14305"/>
              <a:ext cx="4450800" cy="1593300"/>
            </a:xfrm>
            <a:prstGeom prst="rect">
              <a:avLst/>
            </a:prstGeom>
            <a:solidFill>
              <a:srgbClr val="F2F2F2"/>
            </a:solidFill>
            <a:ln cap="flat" cmpd="sng" w="28575">
              <a:solidFill>
                <a:srgbClr val="7F7F7F"/>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bin"/>
                  <a:ea typeface="Cabin"/>
                  <a:cs typeface="Cabin"/>
                  <a:sym typeface="Cabin"/>
                </a:rPr>
                <a:t>   </a:t>
              </a:r>
              <a:endParaRPr b="0" i="0" sz="1400" u="none" cap="none" strike="noStrike">
                <a:solidFill>
                  <a:srgbClr val="000000"/>
                </a:solidFill>
                <a:latin typeface="Arial"/>
                <a:ea typeface="Arial"/>
                <a:cs typeface="Arial"/>
                <a:sym typeface="Arial"/>
              </a:endParaRPr>
            </a:p>
          </p:txBody>
        </p:sp>
        <p:sp>
          <p:nvSpPr>
            <p:cNvPr id="431" name="Google Shape;431;p46"/>
            <p:cNvSpPr/>
            <p:nvPr/>
          </p:nvSpPr>
          <p:spPr>
            <a:xfrm rot="-5400000">
              <a:off x="-588818" y="557169"/>
              <a:ext cx="1593300" cy="4503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bin"/>
                  <a:ea typeface="Cabin"/>
                  <a:cs typeface="Cabin"/>
                  <a:sym typeface="Cabin"/>
                </a:rPr>
                <a:t>Maxent</a:t>
              </a:r>
              <a:endParaRPr b="0" i="0" sz="1400" u="none" cap="none" strike="noStrike">
                <a:solidFill>
                  <a:schemeClr val="lt1"/>
                </a:solidFill>
                <a:latin typeface="Cabin"/>
                <a:ea typeface="Cabin"/>
                <a:cs typeface="Cabin"/>
                <a:sym typeface="Cabin"/>
              </a:endParaRPr>
            </a:p>
          </p:txBody>
        </p:sp>
        <p:sp>
          <p:nvSpPr>
            <p:cNvPr id="432" name="Google Shape;432;p46"/>
            <p:cNvSpPr txBox="1"/>
            <p:nvPr/>
          </p:nvSpPr>
          <p:spPr>
            <a:xfrm>
              <a:off x="2774896" y="114064"/>
              <a:ext cx="19281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bin"/>
                  <a:ea typeface="Cabin"/>
                  <a:cs typeface="Cabin"/>
                  <a:sym typeface="Cabin"/>
                </a:rPr>
                <a:t>&gt; presence background</a:t>
              </a:r>
              <a:endParaRPr b="0" i="0" sz="1400" u="none" cap="none" strike="noStrike">
                <a:solidFill>
                  <a:srgbClr val="000000"/>
                </a:solidFill>
                <a:latin typeface="Arial"/>
                <a:ea typeface="Arial"/>
                <a:cs typeface="Arial"/>
                <a:sym typeface="Arial"/>
              </a:endParaRPr>
            </a:p>
          </p:txBody>
        </p:sp>
        <p:grpSp>
          <p:nvGrpSpPr>
            <p:cNvPr id="433" name="Google Shape;433;p46"/>
            <p:cNvGrpSpPr/>
            <p:nvPr/>
          </p:nvGrpSpPr>
          <p:grpSpPr>
            <a:xfrm>
              <a:off x="421536" y="70474"/>
              <a:ext cx="2370303" cy="1493048"/>
              <a:chOff x="949609" y="853368"/>
              <a:chExt cx="2370303" cy="1493048"/>
            </a:xfrm>
          </p:grpSpPr>
          <p:sp>
            <p:nvSpPr>
              <p:cNvPr id="434" name="Google Shape;434;p46"/>
              <p:cNvSpPr txBox="1"/>
              <p:nvPr/>
            </p:nvSpPr>
            <p:spPr>
              <a:xfrm rot="-5400000">
                <a:off x="500296" y="1331546"/>
                <a:ext cx="1186800" cy="23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abin"/>
                    <a:ea typeface="Cabin"/>
                    <a:cs typeface="Cabin"/>
                    <a:sym typeface="Cabin"/>
                  </a:rPr>
                  <a:t>Probability density</a:t>
                </a:r>
                <a:endParaRPr b="0" i="0" sz="1400" u="none" cap="none" strike="noStrike">
                  <a:solidFill>
                    <a:srgbClr val="000000"/>
                  </a:solidFill>
                  <a:latin typeface="Arial"/>
                  <a:ea typeface="Arial"/>
                  <a:cs typeface="Arial"/>
                  <a:sym typeface="Arial"/>
                </a:endParaRPr>
              </a:p>
            </p:txBody>
          </p:sp>
          <p:grpSp>
            <p:nvGrpSpPr>
              <p:cNvPr id="435" name="Google Shape;435;p46"/>
              <p:cNvGrpSpPr/>
              <p:nvPr/>
            </p:nvGrpSpPr>
            <p:grpSpPr>
              <a:xfrm>
                <a:off x="949609" y="853368"/>
                <a:ext cx="2370303" cy="1493048"/>
                <a:chOff x="949609" y="853368"/>
                <a:chExt cx="2370303" cy="1493048"/>
              </a:xfrm>
            </p:grpSpPr>
            <p:pic>
              <p:nvPicPr>
                <p:cNvPr id="436" name="Google Shape;436;p46"/>
                <p:cNvPicPr preferRelativeResize="0"/>
                <p:nvPr/>
              </p:nvPicPr>
              <p:blipFill rotWithShape="1">
                <a:blip r:embed="rId7">
                  <a:alphaModFix/>
                </a:blip>
                <a:srcRect b="0" l="0" r="0" t="0"/>
                <a:stretch/>
              </p:blipFill>
              <p:spPr>
                <a:xfrm>
                  <a:off x="1366419" y="853368"/>
                  <a:ext cx="1953493" cy="1147934"/>
                </a:xfrm>
                <a:prstGeom prst="rect">
                  <a:avLst/>
                </a:prstGeom>
                <a:noFill/>
                <a:ln>
                  <a:noFill/>
                </a:ln>
              </p:spPr>
            </p:pic>
            <p:cxnSp>
              <p:nvCxnSpPr>
                <p:cNvPr id="437" name="Google Shape;437;p46"/>
                <p:cNvCxnSpPr/>
                <p:nvPr/>
              </p:nvCxnSpPr>
              <p:spPr>
                <a:xfrm rot="10800000">
                  <a:off x="1228011" y="2001301"/>
                  <a:ext cx="2091900" cy="0"/>
                </a:xfrm>
                <a:prstGeom prst="straightConnector1">
                  <a:avLst/>
                </a:prstGeom>
                <a:noFill/>
                <a:ln cap="flat" cmpd="sng" w="12700">
                  <a:solidFill>
                    <a:schemeClr val="dk1"/>
                  </a:solidFill>
                  <a:prstDash val="solid"/>
                  <a:round/>
                  <a:headEnd len="sm" w="sm" type="none"/>
                  <a:tailEnd len="sm" w="sm" type="none"/>
                </a:ln>
              </p:spPr>
            </p:cxnSp>
            <p:cxnSp>
              <p:nvCxnSpPr>
                <p:cNvPr id="438" name="Google Shape;438;p46"/>
                <p:cNvCxnSpPr/>
                <p:nvPr/>
              </p:nvCxnSpPr>
              <p:spPr>
                <a:xfrm>
                  <a:off x="1228109" y="972247"/>
                  <a:ext cx="0" cy="1029000"/>
                </a:xfrm>
                <a:prstGeom prst="straightConnector1">
                  <a:avLst/>
                </a:prstGeom>
                <a:noFill/>
                <a:ln cap="flat" cmpd="sng" w="12700">
                  <a:solidFill>
                    <a:schemeClr val="dk1"/>
                  </a:solidFill>
                  <a:prstDash val="solid"/>
                  <a:round/>
                  <a:headEnd len="sm" w="sm" type="none"/>
                  <a:tailEnd len="sm" w="sm" type="none"/>
                </a:ln>
              </p:spPr>
            </p:cxnSp>
            <p:sp>
              <p:nvSpPr>
                <p:cNvPr id="439" name="Google Shape;439;p46"/>
                <p:cNvSpPr txBox="1"/>
                <p:nvPr/>
              </p:nvSpPr>
              <p:spPr>
                <a:xfrm>
                  <a:off x="1663832" y="2015582"/>
                  <a:ext cx="1358700" cy="23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abin"/>
                      <a:ea typeface="Cabin"/>
                      <a:cs typeface="Cabin"/>
                      <a:sym typeface="Cabin"/>
                    </a:rPr>
                    <a:t>Environmental variable</a:t>
                  </a:r>
                  <a:endParaRPr b="0" i="0" sz="1400" u="none" cap="none" strike="noStrike">
                    <a:solidFill>
                      <a:srgbClr val="000000"/>
                    </a:solidFill>
                    <a:latin typeface="Arial"/>
                    <a:ea typeface="Arial"/>
                    <a:cs typeface="Arial"/>
                    <a:sym typeface="Arial"/>
                  </a:endParaRPr>
                </a:p>
              </p:txBody>
            </p:sp>
            <p:sp>
              <p:nvSpPr>
                <p:cNvPr id="440" name="Google Shape;440;p46"/>
                <p:cNvSpPr txBox="1"/>
                <p:nvPr/>
              </p:nvSpPr>
              <p:spPr>
                <a:xfrm>
                  <a:off x="949609" y="2146316"/>
                  <a:ext cx="12621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00"/>
                    <a:buFont typeface="Arial"/>
                    <a:buNone/>
                  </a:pPr>
                  <a:r>
                    <a:rPr b="0" i="1" lang="en" sz="700" u="none" cap="none" strike="noStrike">
                      <a:solidFill>
                        <a:srgbClr val="000000"/>
                      </a:solidFill>
                      <a:latin typeface="Cabin"/>
                      <a:ea typeface="Cabin"/>
                      <a:cs typeface="Cabin"/>
                      <a:sym typeface="Cabin"/>
                    </a:rPr>
                    <a:t>Merow et al. 2013</a:t>
                  </a:r>
                  <a:endParaRPr b="0" i="0" sz="1400" u="none" cap="none" strike="noStrike">
                    <a:solidFill>
                      <a:srgbClr val="000000"/>
                    </a:solidFill>
                    <a:latin typeface="Arial"/>
                    <a:ea typeface="Arial"/>
                    <a:cs typeface="Arial"/>
                    <a:sym typeface="Arial"/>
                  </a:endParaRPr>
                </a:p>
              </p:txBody>
            </p:sp>
          </p:grpSp>
          <p:sp>
            <p:nvSpPr>
              <p:cNvPr id="441" name="Google Shape;441;p46"/>
              <p:cNvSpPr/>
              <p:nvPr/>
            </p:nvSpPr>
            <p:spPr>
              <a:xfrm>
                <a:off x="2348358" y="972247"/>
                <a:ext cx="721200" cy="501900"/>
              </a:xfrm>
              <a:prstGeom prst="rect">
                <a:avLst/>
              </a:prstGeom>
              <a:solidFill>
                <a:srgbClr val="F2F2F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bin"/>
                  <a:ea typeface="Cabin"/>
                  <a:cs typeface="Cabin"/>
                  <a:sym typeface="Cabin"/>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grpSp>
        <p:nvGrpSpPr>
          <p:cNvPr id="447" name="Google Shape;447;p47"/>
          <p:cNvGrpSpPr/>
          <p:nvPr/>
        </p:nvGrpSpPr>
        <p:grpSpPr>
          <a:xfrm>
            <a:off x="-2" y="0"/>
            <a:ext cx="9144002" cy="597900"/>
            <a:chOff x="-1" y="119"/>
            <a:chExt cx="9144002" cy="597900"/>
          </a:xfrm>
        </p:grpSpPr>
        <p:sp>
          <p:nvSpPr>
            <p:cNvPr id="448" name="Google Shape;448;p47"/>
            <p:cNvSpPr/>
            <p:nvPr/>
          </p:nvSpPr>
          <p:spPr>
            <a:xfrm>
              <a:off x="1" y="119"/>
              <a:ext cx="9144000" cy="597900"/>
            </a:xfrm>
            <a:prstGeom prst="rect">
              <a:avLst/>
            </a:prstGeom>
            <a:solidFill>
              <a:srgbClr val="1DA68A"/>
            </a:solidFill>
            <a:ln cap="flat" cmpd="sng" w="9525">
              <a:solidFill>
                <a:srgbClr val="1DA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Cabin"/>
                  <a:ea typeface="Cabin"/>
                  <a:cs typeface="Cabin"/>
                  <a:sym typeface="Cabin"/>
                </a:rPr>
                <a:t>Machine Learning</a:t>
              </a:r>
              <a:endParaRPr b="0" i="0" sz="1400" u="none" cap="none" strike="noStrike">
                <a:solidFill>
                  <a:srgbClr val="000000"/>
                </a:solidFill>
                <a:latin typeface="Arial"/>
                <a:ea typeface="Arial"/>
                <a:cs typeface="Arial"/>
                <a:sym typeface="Arial"/>
              </a:endParaRPr>
            </a:p>
          </p:txBody>
        </p:sp>
        <p:cxnSp>
          <p:nvCxnSpPr>
            <p:cNvPr id="449" name="Google Shape;449;p47"/>
            <p:cNvCxnSpPr/>
            <p:nvPr/>
          </p:nvCxnSpPr>
          <p:spPr>
            <a:xfrm>
              <a:off x="-1" y="591297"/>
              <a:ext cx="9144000" cy="2400"/>
            </a:xfrm>
            <a:prstGeom prst="straightConnector1">
              <a:avLst/>
            </a:prstGeom>
            <a:noFill/>
            <a:ln cap="flat" cmpd="sng" w="57150">
              <a:solidFill>
                <a:srgbClr val="1DA68A"/>
              </a:solidFill>
              <a:prstDash val="solid"/>
              <a:round/>
              <a:headEnd len="sm" w="sm" type="none"/>
              <a:tailEnd len="sm" w="sm" type="none"/>
            </a:ln>
          </p:spPr>
        </p:cxnSp>
      </p:grpSp>
      <p:sp>
        <p:nvSpPr>
          <p:cNvPr id="450" name="Google Shape;450;p47"/>
          <p:cNvSpPr/>
          <p:nvPr/>
        </p:nvSpPr>
        <p:spPr>
          <a:xfrm>
            <a:off x="202921" y="874680"/>
            <a:ext cx="2319900" cy="381000"/>
          </a:xfrm>
          <a:prstGeom prst="rect">
            <a:avLst/>
          </a:prstGeom>
          <a:solidFill>
            <a:srgbClr val="82828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rPr b="0" i="0" lang="en" sz="1350" u="none" cap="none" strike="noStrike">
                <a:solidFill>
                  <a:schemeClr val="lt1"/>
                </a:solidFill>
                <a:latin typeface="Cabin"/>
                <a:ea typeface="Cabin"/>
                <a:cs typeface="Cabin"/>
                <a:sym typeface="Cabin"/>
              </a:rPr>
              <a:t>Maxent</a:t>
            </a:r>
            <a:endParaRPr b="0" i="0" sz="1400" u="none" cap="none" strike="noStrike">
              <a:solidFill>
                <a:srgbClr val="000000"/>
              </a:solidFill>
              <a:latin typeface="Arial"/>
              <a:ea typeface="Arial"/>
              <a:cs typeface="Arial"/>
              <a:sym typeface="Arial"/>
            </a:endParaRPr>
          </a:p>
        </p:txBody>
      </p:sp>
      <p:sp>
        <p:nvSpPr>
          <p:cNvPr id="451" name="Google Shape;451;p47"/>
          <p:cNvSpPr/>
          <p:nvPr/>
        </p:nvSpPr>
        <p:spPr>
          <a:xfrm>
            <a:off x="3490975" y="806875"/>
            <a:ext cx="4811100" cy="698100"/>
          </a:xfrm>
          <a:prstGeom prst="rect">
            <a:avLst/>
          </a:prstGeom>
          <a:solidFill>
            <a:srgbClr val="1DA68A">
              <a:alpha val="537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75"/>
              <a:buFont typeface="Arial"/>
              <a:buNone/>
            </a:pPr>
            <a:r>
              <a:rPr b="0" i="0" lang="en" sz="1575" u="none" cap="none" strike="noStrike">
                <a:solidFill>
                  <a:srgbClr val="828282"/>
                </a:solidFill>
                <a:latin typeface="Cabin"/>
                <a:ea typeface="Cabin"/>
                <a:cs typeface="Cabin"/>
                <a:sym typeface="Cabin"/>
              </a:rPr>
              <a:t>Great at predicting, well developed framework especially when absence data are lacking</a:t>
            </a:r>
            <a:endParaRPr b="0" i="0" sz="1575" u="none" cap="none" strike="noStrike">
              <a:solidFill>
                <a:srgbClr val="828282"/>
              </a:solidFill>
              <a:latin typeface="Cabin"/>
              <a:ea typeface="Cabin"/>
              <a:cs typeface="Cabin"/>
              <a:sym typeface="Cabin"/>
            </a:endParaRPr>
          </a:p>
          <a:p>
            <a:pPr indent="0" lvl="0" marL="0" marR="0" rtl="0" algn="ctr">
              <a:lnSpc>
                <a:spcPct val="100000"/>
              </a:lnSpc>
              <a:spcBef>
                <a:spcPts val="0"/>
              </a:spcBef>
              <a:spcAft>
                <a:spcPts val="0"/>
              </a:spcAft>
              <a:buClr>
                <a:srgbClr val="000000"/>
              </a:buClr>
              <a:buSzPts val="1575"/>
              <a:buFont typeface="Arial"/>
              <a:buNone/>
            </a:pPr>
            <a:r>
              <a:rPr lang="en" sz="1575">
                <a:solidFill>
                  <a:srgbClr val="828282"/>
                </a:solidFill>
                <a:latin typeface="Cabin"/>
                <a:ea typeface="Cabin"/>
                <a:cs typeface="Cabin"/>
                <a:sym typeface="Cabin"/>
              </a:rPr>
              <a:t>Works with presence only data</a:t>
            </a:r>
            <a:endParaRPr sz="1575">
              <a:solidFill>
                <a:srgbClr val="828282"/>
              </a:solidFill>
              <a:latin typeface="Cabin"/>
              <a:ea typeface="Cabin"/>
              <a:cs typeface="Cabin"/>
              <a:sym typeface="Cabin"/>
            </a:endParaRPr>
          </a:p>
        </p:txBody>
      </p:sp>
      <p:sp>
        <p:nvSpPr>
          <p:cNvPr id="452" name="Google Shape;452;p47"/>
          <p:cNvSpPr/>
          <p:nvPr/>
        </p:nvSpPr>
        <p:spPr>
          <a:xfrm>
            <a:off x="157221" y="1773705"/>
            <a:ext cx="2319900" cy="381000"/>
          </a:xfrm>
          <a:prstGeom prst="rect">
            <a:avLst/>
          </a:prstGeom>
          <a:solidFill>
            <a:srgbClr val="82828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rPr b="0" i="0" lang="en" sz="1350" u="none" cap="none" strike="noStrike">
                <a:solidFill>
                  <a:schemeClr val="lt1"/>
                </a:solidFill>
                <a:latin typeface="Cabin"/>
                <a:ea typeface="Cabin"/>
                <a:cs typeface="Cabin"/>
                <a:sym typeface="Cabin"/>
              </a:rPr>
              <a:t>Random Forest</a:t>
            </a:r>
            <a:endParaRPr b="0" i="0" sz="1400" u="none" cap="none" strike="noStrike">
              <a:solidFill>
                <a:srgbClr val="000000"/>
              </a:solidFill>
              <a:latin typeface="Arial"/>
              <a:ea typeface="Arial"/>
              <a:cs typeface="Arial"/>
              <a:sym typeface="Arial"/>
            </a:endParaRPr>
          </a:p>
        </p:txBody>
      </p:sp>
      <p:sp>
        <p:nvSpPr>
          <p:cNvPr id="453" name="Google Shape;453;p47"/>
          <p:cNvSpPr/>
          <p:nvPr/>
        </p:nvSpPr>
        <p:spPr>
          <a:xfrm>
            <a:off x="157221" y="2571742"/>
            <a:ext cx="2319900" cy="381000"/>
          </a:xfrm>
          <a:prstGeom prst="rect">
            <a:avLst/>
          </a:prstGeom>
          <a:solidFill>
            <a:srgbClr val="82828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rPr b="0" i="0" lang="en" sz="1350" u="none" cap="none" strike="noStrike">
                <a:solidFill>
                  <a:schemeClr val="lt1"/>
                </a:solidFill>
                <a:latin typeface="Cabin"/>
                <a:ea typeface="Cabin"/>
                <a:cs typeface="Cabin"/>
                <a:sym typeface="Cabin"/>
              </a:rPr>
              <a:t>Boosted Regression Tree</a:t>
            </a:r>
            <a:endParaRPr b="0" i="0" sz="1400" u="none" cap="none" strike="noStrike">
              <a:solidFill>
                <a:srgbClr val="000000"/>
              </a:solidFill>
              <a:latin typeface="Arial"/>
              <a:ea typeface="Arial"/>
              <a:cs typeface="Arial"/>
              <a:sym typeface="Arial"/>
            </a:endParaRPr>
          </a:p>
        </p:txBody>
      </p:sp>
      <p:sp>
        <p:nvSpPr>
          <p:cNvPr id="454" name="Google Shape;454;p47"/>
          <p:cNvSpPr/>
          <p:nvPr/>
        </p:nvSpPr>
        <p:spPr>
          <a:xfrm>
            <a:off x="157221" y="4128255"/>
            <a:ext cx="2319900" cy="381000"/>
          </a:xfrm>
          <a:prstGeom prst="rect">
            <a:avLst/>
          </a:prstGeom>
          <a:solidFill>
            <a:srgbClr val="82828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rPr b="0" i="0" lang="en" sz="1350" u="none" cap="none" strike="noStrike">
                <a:solidFill>
                  <a:schemeClr val="lt1"/>
                </a:solidFill>
                <a:latin typeface="Cabin"/>
                <a:ea typeface="Cabin"/>
                <a:cs typeface="Cabin"/>
                <a:sym typeface="Cabin"/>
              </a:rPr>
              <a:t>Artificial Neural Network</a:t>
            </a:r>
            <a:endParaRPr b="0" i="0" sz="1400" u="none" cap="none" strike="noStrike">
              <a:solidFill>
                <a:srgbClr val="000000"/>
              </a:solidFill>
              <a:latin typeface="Arial"/>
              <a:ea typeface="Arial"/>
              <a:cs typeface="Arial"/>
              <a:sym typeface="Arial"/>
            </a:endParaRPr>
          </a:p>
        </p:txBody>
      </p:sp>
      <p:sp>
        <p:nvSpPr>
          <p:cNvPr id="455" name="Google Shape;455;p47"/>
          <p:cNvSpPr/>
          <p:nvPr/>
        </p:nvSpPr>
        <p:spPr>
          <a:xfrm>
            <a:off x="3470425" y="1705900"/>
            <a:ext cx="4852200" cy="516600"/>
          </a:xfrm>
          <a:prstGeom prst="rect">
            <a:avLst/>
          </a:prstGeom>
          <a:solidFill>
            <a:srgbClr val="1DA68A">
              <a:alpha val="537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75"/>
              <a:buFont typeface="Arial"/>
              <a:buNone/>
            </a:pPr>
            <a:r>
              <a:rPr b="0" i="0" lang="en" sz="1575" u="none" cap="none" strike="noStrike">
                <a:solidFill>
                  <a:srgbClr val="828282"/>
                </a:solidFill>
                <a:latin typeface="Cabin"/>
                <a:ea typeface="Cabin"/>
                <a:cs typeface="Cabin"/>
                <a:sym typeface="Cabin"/>
              </a:rPr>
              <a:t>Great when complex interactions are suspected, and when you have large numbers of predictor variables</a:t>
            </a:r>
            <a:endParaRPr b="0" i="0" sz="1400" u="none" cap="none" strike="noStrike">
              <a:solidFill>
                <a:srgbClr val="000000"/>
              </a:solidFill>
              <a:latin typeface="Arial"/>
              <a:ea typeface="Arial"/>
              <a:cs typeface="Arial"/>
              <a:sym typeface="Arial"/>
            </a:endParaRPr>
          </a:p>
        </p:txBody>
      </p:sp>
      <p:sp>
        <p:nvSpPr>
          <p:cNvPr id="456" name="Google Shape;456;p47"/>
          <p:cNvSpPr/>
          <p:nvPr/>
        </p:nvSpPr>
        <p:spPr>
          <a:xfrm>
            <a:off x="3470425" y="2302350"/>
            <a:ext cx="4852200" cy="1453500"/>
          </a:xfrm>
          <a:prstGeom prst="rect">
            <a:avLst/>
          </a:prstGeom>
          <a:solidFill>
            <a:srgbClr val="1DA68A">
              <a:alpha val="537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75"/>
              <a:buFont typeface="Arial"/>
              <a:buNone/>
            </a:pPr>
            <a:r>
              <a:rPr b="0" i="0" lang="en" sz="1575" u="none" cap="none" strike="noStrike">
                <a:solidFill>
                  <a:srgbClr val="828282"/>
                </a:solidFill>
                <a:latin typeface="Cabin"/>
                <a:ea typeface="Cabin"/>
                <a:cs typeface="Cabin"/>
                <a:sym typeface="Cabin"/>
              </a:rPr>
              <a:t>Nearly identical to random forest unless there are some areas that are tough to predict into as BRT focuses on improving the model in areas of poor performance.  If those areas are location errors, or unimportant outliers BRT can overfit training data by focusing on unrepresentative data.</a:t>
            </a:r>
            <a:endParaRPr b="0" i="0" sz="1400" u="none" cap="none" strike="noStrike">
              <a:solidFill>
                <a:srgbClr val="000000"/>
              </a:solidFill>
              <a:latin typeface="Arial"/>
              <a:ea typeface="Arial"/>
              <a:cs typeface="Arial"/>
              <a:sym typeface="Arial"/>
            </a:endParaRPr>
          </a:p>
        </p:txBody>
      </p:sp>
      <p:sp>
        <p:nvSpPr>
          <p:cNvPr id="457" name="Google Shape;457;p47"/>
          <p:cNvSpPr/>
          <p:nvPr/>
        </p:nvSpPr>
        <p:spPr>
          <a:xfrm>
            <a:off x="3490975" y="3889825"/>
            <a:ext cx="4852200" cy="967800"/>
          </a:xfrm>
          <a:prstGeom prst="rect">
            <a:avLst/>
          </a:prstGeom>
          <a:solidFill>
            <a:srgbClr val="1DA68A">
              <a:alpha val="537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75"/>
              <a:buFont typeface="Arial"/>
              <a:buNone/>
            </a:pPr>
            <a:r>
              <a:rPr b="0" i="0" lang="en" sz="1575" u="none" cap="none" strike="noStrike">
                <a:solidFill>
                  <a:srgbClr val="828282"/>
                </a:solidFill>
                <a:latin typeface="Cabin"/>
                <a:ea typeface="Cabin"/>
                <a:cs typeface="Cabin"/>
                <a:sym typeface="Cabin"/>
              </a:rPr>
              <a:t>Tree based models are often better in simple SDM problems but if there are highly complex spatial and environmental variation ANN is better, require large volumes of data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8"/>
          <p:cNvSpPr/>
          <p:nvPr/>
        </p:nvSpPr>
        <p:spPr>
          <a:xfrm>
            <a:off x="0" y="0"/>
            <a:ext cx="9144000" cy="5143500"/>
          </a:xfrm>
          <a:prstGeom prst="rect">
            <a:avLst/>
          </a:prstGeom>
          <a:solidFill>
            <a:srgbClr val="1DA68A"/>
          </a:solidFill>
          <a:ln cap="flat" cmpd="sng" w="9525">
            <a:solidFill>
              <a:srgbClr val="295550"/>
            </a:solidFill>
            <a:prstDash val="solid"/>
            <a:round/>
            <a:headEnd len="sm" w="sm" type="none"/>
            <a:tailEnd len="sm" w="sm" type="none"/>
          </a:ln>
          <a:effectLst>
            <a:outerShdw blurRad="40000" rotWithShape="0" dir="5400000" dist="23000">
              <a:srgbClr val="000000">
                <a:alpha val="33730"/>
              </a:srgbClr>
            </a:outerShdw>
          </a:effectLst>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5400"/>
              <a:buFont typeface="Arial"/>
              <a:buNone/>
            </a:pPr>
            <a:r>
              <a:rPr b="0" i="0" lang="en" sz="5400" u="none" cap="none" strike="noStrike">
                <a:solidFill>
                  <a:schemeClr val="lt1"/>
                </a:solidFill>
                <a:latin typeface="Cabin"/>
                <a:ea typeface="Cabin"/>
                <a:cs typeface="Cabin"/>
                <a:sym typeface="Cabin"/>
              </a:rPr>
              <a:t>Model fitting</a:t>
            </a:r>
            <a:endParaRPr b="0" i="0" sz="1400" u="none" cap="none" strike="noStrike">
              <a:solidFill>
                <a:srgbClr val="000000"/>
              </a:solidFill>
              <a:latin typeface="Arial"/>
              <a:ea typeface="Arial"/>
              <a:cs typeface="Arial"/>
              <a:sym typeface="Arial"/>
            </a:endParaRPr>
          </a:p>
        </p:txBody>
      </p:sp>
      <p:pic>
        <p:nvPicPr>
          <p:cNvPr id="464" name="Google Shape;464;p48"/>
          <p:cNvPicPr preferRelativeResize="0"/>
          <p:nvPr/>
        </p:nvPicPr>
        <p:blipFill rotWithShape="1">
          <a:blip r:embed="rId3">
            <a:alphaModFix/>
          </a:blip>
          <a:srcRect b="0" l="0" r="0" t="0"/>
          <a:stretch/>
        </p:blipFill>
        <p:spPr>
          <a:xfrm>
            <a:off x="124900" y="178048"/>
            <a:ext cx="5557775" cy="805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grpSp>
        <p:nvGrpSpPr>
          <p:cNvPr id="470" name="Google Shape;470;p49"/>
          <p:cNvGrpSpPr/>
          <p:nvPr/>
        </p:nvGrpSpPr>
        <p:grpSpPr>
          <a:xfrm>
            <a:off x="-2" y="0"/>
            <a:ext cx="9144002" cy="597900"/>
            <a:chOff x="-1" y="119"/>
            <a:chExt cx="9144002" cy="597900"/>
          </a:xfrm>
        </p:grpSpPr>
        <p:sp>
          <p:nvSpPr>
            <p:cNvPr id="471" name="Google Shape;471;p49"/>
            <p:cNvSpPr/>
            <p:nvPr/>
          </p:nvSpPr>
          <p:spPr>
            <a:xfrm>
              <a:off x="1" y="119"/>
              <a:ext cx="9144000" cy="597900"/>
            </a:xfrm>
            <a:prstGeom prst="rect">
              <a:avLst/>
            </a:prstGeom>
            <a:solidFill>
              <a:srgbClr val="1DA6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FFFFFF"/>
                  </a:solidFill>
                  <a:latin typeface="Cabin"/>
                  <a:ea typeface="Cabin"/>
                  <a:cs typeface="Cabin"/>
                  <a:sym typeface="Cabin"/>
                </a:rPr>
                <a:t>Variable / model selection</a:t>
              </a:r>
              <a:endParaRPr b="0" i="0" sz="1400" u="none" cap="none" strike="noStrike">
                <a:solidFill>
                  <a:srgbClr val="000000"/>
                </a:solidFill>
                <a:latin typeface="Arial"/>
                <a:ea typeface="Arial"/>
                <a:cs typeface="Arial"/>
                <a:sym typeface="Arial"/>
              </a:endParaRPr>
            </a:p>
          </p:txBody>
        </p:sp>
        <p:cxnSp>
          <p:nvCxnSpPr>
            <p:cNvPr id="472" name="Google Shape;472;p49"/>
            <p:cNvCxnSpPr/>
            <p:nvPr/>
          </p:nvCxnSpPr>
          <p:spPr>
            <a:xfrm>
              <a:off x="-1" y="591297"/>
              <a:ext cx="9144000" cy="2400"/>
            </a:xfrm>
            <a:prstGeom prst="straightConnector1">
              <a:avLst/>
            </a:prstGeom>
            <a:noFill/>
            <a:ln cap="flat" cmpd="sng" w="57150">
              <a:solidFill>
                <a:srgbClr val="7F7F7F"/>
              </a:solidFill>
              <a:prstDash val="solid"/>
              <a:round/>
              <a:headEnd len="sm" w="sm" type="none"/>
              <a:tailEnd len="sm" w="sm" type="none"/>
            </a:ln>
          </p:spPr>
        </p:cxnSp>
      </p:grpSp>
      <p:sp>
        <p:nvSpPr>
          <p:cNvPr id="473" name="Google Shape;473;p49"/>
          <p:cNvSpPr txBox="1"/>
          <p:nvPr/>
        </p:nvSpPr>
        <p:spPr>
          <a:xfrm>
            <a:off x="329838" y="776541"/>
            <a:ext cx="3500700" cy="4186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1"/>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Reduce multicollinearity </a:t>
            </a:r>
            <a:r>
              <a:rPr b="0" i="0" lang="en" sz="1400" u="none" cap="none" strike="noStrike">
                <a:solidFill>
                  <a:srgbClr val="000000"/>
                </a:solidFill>
                <a:latin typeface="Arial"/>
                <a:ea typeface="Arial"/>
                <a:cs typeface="Arial"/>
                <a:sym typeface="Arial"/>
              </a:rPr>
              <a:t>to make sense of models ecologically – critical in statistical methods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lang="en"/>
              <a:t>Remove unimportant </a:t>
            </a:r>
            <a:r>
              <a:rPr b="1" i="0" lang="en" sz="1400" u="none" cap="none" strike="noStrike">
                <a:solidFill>
                  <a:srgbClr val="000000"/>
                </a:solidFill>
                <a:latin typeface="Arial"/>
                <a:ea typeface="Arial"/>
                <a:cs typeface="Arial"/>
                <a:sym typeface="Arial"/>
              </a:rPr>
              <a:t>variable</a:t>
            </a:r>
            <a:r>
              <a:rPr b="1" lang="en"/>
              <a:t>s</a:t>
            </a:r>
            <a:r>
              <a:rPr lang="en"/>
              <a:t> - </a:t>
            </a:r>
            <a:r>
              <a:rPr b="1" i="0" lang="en" sz="1400" u="none" cap="none" strike="noStrike">
                <a:solidFill>
                  <a:srgbClr val="000000"/>
                </a:solidFill>
                <a:latin typeface="Arial"/>
                <a:ea typeface="Arial"/>
                <a:cs typeface="Arial"/>
                <a:sym typeface="Arial"/>
              </a:rPr>
              <a:t>Parsimony</a:t>
            </a:r>
            <a:r>
              <a:rPr b="0" i="0" lang="en" sz="1400" u="none" cap="none" strike="noStrike">
                <a:solidFill>
                  <a:srgbClr val="000000"/>
                </a:solidFill>
                <a:latin typeface="Arial"/>
                <a:ea typeface="Arial"/>
                <a:cs typeface="Arial"/>
                <a:sym typeface="Arial"/>
              </a:rPr>
              <a:t> - </a:t>
            </a:r>
            <a:r>
              <a:rPr lang="en"/>
              <a:t>Keep the model as simple as possible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Sensitivity analysis, how sensitive are results to model arguments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Model averaging often results in better predictions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(model outputs, spatial averaging, averaging temporal predictions, average across species)</a:t>
            </a:r>
            <a:endParaRPr b="0" i="0" sz="1400" u="none" cap="none" strike="noStrike">
              <a:solidFill>
                <a:srgbClr val="000000"/>
              </a:solidFill>
              <a:latin typeface="Arial"/>
              <a:ea typeface="Arial"/>
              <a:cs typeface="Arial"/>
              <a:sym typeface="Arial"/>
            </a:endParaRPr>
          </a:p>
        </p:txBody>
      </p:sp>
      <p:pic>
        <p:nvPicPr>
          <p:cNvPr id="474" name="Google Shape;474;p49"/>
          <p:cNvPicPr preferRelativeResize="0"/>
          <p:nvPr/>
        </p:nvPicPr>
        <p:blipFill rotWithShape="1">
          <a:blip r:embed="rId3">
            <a:alphaModFix/>
          </a:blip>
          <a:srcRect b="0" l="0" r="0" t="0"/>
          <a:stretch/>
        </p:blipFill>
        <p:spPr>
          <a:xfrm>
            <a:off x="4998557" y="939827"/>
            <a:ext cx="3217978" cy="40224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